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66"/>
  </p:notesMasterIdLst>
  <p:handoutMasterIdLst>
    <p:handoutMasterId r:id="rId67"/>
  </p:handoutMasterIdLst>
  <p:sldIdLst>
    <p:sldId id="756" r:id="rId2"/>
    <p:sldId id="726" r:id="rId3"/>
    <p:sldId id="850" r:id="rId4"/>
    <p:sldId id="864" r:id="rId5"/>
    <p:sldId id="879" r:id="rId6"/>
    <p:sldId id="896" r:id="rId7"/>
    <p:sldId id="775" r:id="rId8"/>
    <p:sldId id="757" r:id="rId9"/>
    <p:sldId id="888" r:id="rId10"/>
    <p:sldId id="889" r:id="rId11"/>
    <p:sldId id="890" r:id="rId12"/>
    <p:sldId id="807" r:id="rId13"/>
    <p:sldId id="891" r:id="rId14"/>
    <p:sldId id="892" r:id="rId15"/>
    <p:sldId id="893" r:id="rId16"/>
    <p:sldId id="894" r:id="rId17"/>
    <p:sldId id="871" r:id="rId18"/>
    <p:sldId id="827" r:id="rId19"/>
    <p:sldId id="784" r:id="rId20"/>
    <p:sldId id="859" r:id="rId21"/>
    <p:sldId id="860" r:id="rId22"/>
    <p:sldId id="861" r:id="rId23"/>
    <p:sldId id="862" r:id="rId24"/>
    <p:sldId id="863" r:id="rId25"/>
    <p:sldId id="877" r:id="rId26"/>
    <p:sldId id="867" r:id="rId27"/>
    <p:sldId id="868" r:id="rId28"/>
    <p:sldId id="869" r:id="rId29"/>
    <p:sldId id="870" r:id="rId30"/>
    <p:sldId id="872" r:id="rId31"/>
    <p:sldId id="873" r:id="rId32"/>
    <p:sldId id="874" r:id="rId33"/>
    <p:sldId id="876" r:id="rId34"/>
    <p:sldId id="849" r:id="rId35"/>
    <p:sldId id="895" r:id="rId36"/>
    <p:sldId id="847" r:id="rId37"/>
    <p:sldId id="842" r:id="rId38"/>
    <p:sldId id="843" r:id="rId39"/>
    <p:sldId id="844" r:id="rId40"/>
    <p:sldId id="845" r:id="rId41"/>
    <p:sldId id="846" r:id="rId42"/>
    <p:sldId id="840" r:id="rId43"/>
    <p:sldId id="841" r:id="rId44"/>
    <p:sldId id="881" r:id="rId45"/>
    <p:sldId id="855" r:id="rId46"/>
    <p:sldId id="809" r:id="rId47"/>
    <p:sldId id="810" r:id="rId48"/>
    <p:sldId id="811" r:id="rId49"/>
    <p:sldId id="819" r:id="rId50"/>
    <p:sldId id="814" r:id="rId51"/>
    <p:sldId id="815" r:id="rId52"/>
    <p:sldId id="816" r:id="rId53"/>
    <p:sldId id="817" r:id="rId54"/>
    <p:sldId id="886" r:id="rId55"/>
    <p:sldId id="856" r:id="rId56"/>
    <p:sldId id="858" r:id="rId57"/>
    <p:sldId id="821" r:id="rId58"/>
    <p:sldId id="887" r:id="rId59"/>
    <p:sldId id="857" r:id="rId60"/>
    <p:sldId id="822" r:id="rId61"/>
    <p:sldId id="882" r:id="rId62"/>
    <p:sldId id="885" r:id="rId63"/>
    <p:sldId id="883" r:id="rId64"/>
    <p:sldId id="774" r:id="rId6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pitchFamily="34" charset="-128"/>
        <a:cs typeface="MS PGothic" pitchFamily="34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pitchFamily="34" charset="-128"/>
        <a:cs typeface="MS PGothic" pitchFamily="34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pitchFamily="34" charset="-128"/>
        <a:cs typeface="MS PGothic" pitchFamily="34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pitchFamily="34" charset="-128"/>
        <a:cs typeface="MS PGothic" pitchFamily="34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pitchFamily="34" charset="-128"/>
        <a:cs typeface="MS PGothic" pitchFamily="34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MS PGothic" pitchFamily="34" charset="-128"/>
        <a:cs typeface="MS PGothic" pitchFamily="34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MS PGothic" pitchFamily="34" charset="-128"/>
        <a:cs typeface="MS PGothic" pitchFamily="34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MS PGothic" pitchFamily="34" charset="-128"/>
        <a:cs typeface="MS PGothic" pitchFamily="34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MS PGothic" pitchFamily="34" charset="-128"/>
        <a:cs typeface="MS PGothic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2C2C2C"/>
    <a:srgbClr val="8AFF86"/>
    <a:srgbClr val="00DE00"/>
    <a:srgbClr val="009900"/>
    <a:srgbClr val="CCCC00"/>
    <a:srgbClr val="FFFF00"/>
    <a:srgbClr val="FF5050"/>
    <a:srgbClr val="181CD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55" autoAdjust="0"/>
    <p:restoredTop sz="95075" autoAdjust="0"/>
  </p:normalViewPr>
  <p:slideViewPr>
    <p:cSldViewPr>
      <p:cViewPr varScale="1">
        <p:scale>
          <a:sx n="56" d="100"/>
          <a:sy n="56" d="100"/>
        </p:scale>
        <p:origin x="-6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89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Arial" charset="0"/>
              </a:defRPr>
            </a:lvl1pPr>
          </a:lstStyle>
          <a:p>
            <a:pPr>
              <a:defRPr/>
            </a:pPr>
            <a:fld id="{F0270D1A-F9A5-2243-B606-ACE76601D8F0}" type="datetime1">
              <a:rPr lang="en-US"/>
              <a:pPr>
                <a:defRPr/>
              </a:pPr>
              <a:t>8/14/2014</a:t>
            </a:fld>
            <a:endParaRPr lang="en-US"/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Arial" charset="0"/>
              </a:defRPr>
            </a:lvl1pPr>
          </a:lstStyle>
          <a:p>
            <a:pPr>
              <a:defRPr/>
            </a:pPr>
            <a:fld id="{DEC875FF-E601-8A46-97F7-CD9FEA2103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518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FFA3EF07-5A54-0D4D-BD52-7C6F8457F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557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D6637D3-A93A-FE44-A67F-5C9EC7364F2D}" type="slidenum">
              <a:rPr lang="en-GB"/>
              <a:pPr/>
              <a:t>7</a:t>
            </a:fld>
            <a:endParaRPr lang="en-GB"/>
          </a:p>
        </p:txBody>
      </p:sp>
      <p:sp>
        <p:nvSpPr>
          <p:cNvPr id="60419" name="Text Box 1026"/>
          <p:cNvSpPr txBox="1">
            <a:spLocks noChangeArrowheads="1"/>
          </p:cNvSpPr>
          <p:nvPr/>
        </p:nvSpPr>
        <p:spPr bwMode="auto">
          <a:xfrm>
            <a:off x="1219200" y="720090"/>
            <a:ext cx="48768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61" tIns="48331" rIns="96661" bIns="48331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0" name="Text Box 1027"/>
          <p:cNvSpPr>
            <a:spLocks noGrp="1" noChangeArrowheads="1"/>
          </p:cNvSpPr>
          <p:nvPr>
            <p:ph type="body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731522" y="4560570"/>
            <a:ext cx="5852159" cy="4320540"/>
          </a:xfrm>
          <a:prstGeom prst="rect">
            <a:avLst/>
          </a:prstGeom>
        </p:spPr>
        <p:txBody>
          <a:bodyPr lIns="96637" tIns="96637" rIns="96637" bIns="96637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 header_Blue_64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doe_black.jpg"/>
          <p:cNvPicPr>
            <a:picLocks noChangeAspect="1"/>
          </p:cNvPicPr>
          <p:nvPr/>
        </p:nvPicPr>
        <p:blipFill>
          <a:blip r:embed="rId3">
            <a:alphaModFix amt="75000"/>
          </a:blip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title footer_Blue_646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125788"/>
            <a:ext cx="6400800" cy="1752600"/>
          </a:xfrm>
        </p:spPr>
        <p:txBody>
          <a:bodyPr/>
          <a:lstStyle>
            <a:lvl1pPr marL="0" indent="0">
              <a:buFont typeface="Wingdings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62E7A-91F1-1143-A397-E881235D8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46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46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ACB873-46CE-4543-B04D-14B306A03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B927A-67D2-7642-98DC-E2CFBD183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3550"/>
            <a:ext cx="7770813" cy="14335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EC3A7-E9B0-A34C-B4F0-5A07B78C675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596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ofcicon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8492" y="108216"/>
            <a:ext cx="673100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  <a:prstGeom prst="rect">
            <a:avLst/>
          </a:prstGeom>
        </p:spPr>
        <p:txBody>
          <a:bodyPr tIns="91440" bIns="137160" anchor="ctr">
            <a:normAutofit/>
          </a:bodyPr>
          <a:lstStyle>
            <a:lvl1pPr algn="l">
              <a:spcBef>
                <a:spcPts val="0"/>
              </a:spcBef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8553450" cy="5257800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spcBef>
                <a:spcPts val="600"/>
              </a:spcBef>
              <a:buClr>
                <a:srgbClr val="800000"/>
              </a:buClr>
              <a:buSzPct val="80000"/>
              <a:buFont typeface="Lucida Grande"/>
              <a:buChar char="•"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600"/>
              </a:spcBef>
              <a:buClr>
                <a:srgbClr val="800000"/>
              </a:buClr>
              <a:buSzPct val="80000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600"/>
              </a:spcBef>
              <a:buClr>
                <a:srgbClr val="800000"/>
              </a:buClr>
              <a:buSzPct val="80000"/>
              <a:buFont typeface="Courier New"/>
              <a:buChar char="o"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2400" y="646744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D12DC1-BB88-6B49-A914-5DE104335772}" type="slidenum">
              <a:rPr lang="en-US" sz="12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1066800" y="6467445"/>
            <a:ext cx="2895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algn="l" defTabSz="457200" rtl="0" eaLnBrk="1" latinLnBrk="0" hangingPunct="1">
              <a:defRPr lang="en-US" sz="1200" kern="120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 indent="457200">
              <a:spcBef>
                <a:spcPts val="0"/>
              </a:spcBef>
              <a:defRPr/>
            </a:lvl2pPr>
            <a:lvl3pPr indent="914400">
              <a:spcBef>
                <a:spcPts val="0"/>
              </a:spcBef>
              <a:defRPr/>
            </a:lvl3pPr>
            <a:lvl4pPr indent="1371600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77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E434E-B384-A245-84B1-C534A8D542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2A8AB-E2B4-3D48-AA1B-D3ADE456AF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11CC7-6EC5-9D41-8E46-A3BCA02BC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79A475-3453-5E46-BE8B-FEB04AEC3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15F56-630E-7E4B-8F2C-15A1EE33C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60301-EF4A-AE43-AEC2-A21703E5A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20E109-9716-394D-94CA-209B1AE66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8CB76-2874-714D-BF05-6790E9FD8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slide footer_blue_646.jp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0" y="6324600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2736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73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7225" y="6307138"/>
            <a:ext cx="59420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73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89700"/>
            <a:ext cx="3841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>
              <a:defRPr/>
            </a:pPr>
            <a:fld id="{56DD166C-0B1B-274A-BAD1-563CC39F9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7" descr="slide header_646.jp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2" r:id="rId13"/>
    <p:sldLayoutId id="2147483733" r:id="rId14"/>
    <p:sldLayoutId id="2147483734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rebuchet M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rebuchet M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rebuchet M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rebuchet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Font typeface="Wingdings" charset="2"/>
        <a:buChar char="§"/>
        <a:defRPr sz="2000">
          <a:solidFill>
            <a:srgbClr val="1B1B1B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Char char="–"/>
        <a:defRPr>
          <a:solidFill>
            <a:srgbClr val="2C2C2C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Char char="•"/>
        <a:defRPr sz="1600">
          <a:solidFill>
            <a:srgbClr val="1B1B1B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8001000" cy="1069975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Swift/T</a:t>
            </a:r>
            <a:br>
              <a:rPr lang="en-US" sz="2800" dirty="0" smtClean="0"/>
            </a:br>
            <a:r>
              <a:rPr lang="en-US" sz="2800" dirty="0" smtClean="0"/>
              <a:t>High Performance Workflow Language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5410200" cy="1752600"/>
          </a:xfrm>
        </p:spPr>
        <p:txBody>
          <a:bodyPr/>
          <a:lstStyle/>
          <a:p>
            <a:pPr eaLnBrk="1" hangingPunct="1"/>
            <a:r>
              <a:rPr lang="en-US" b="1" dirty="0"/>
              <a:t>Justin </a:t>
            </a:r>
            <a:r>
              <a:rPr lang="en-US" b="1" dirty="0" smtClean="0"/>
              <a:t>M Wozniak</a:t>
            </a:r>
            <a:endParaRPr lang="en-US" dirty="0" smtClean="0"/>
          </a:p>
          <a:p>
            <a:pPr eaLnBrk="1" hangingPunct="1"/>
            <a:r>
              <a:rPr lang="en-US" dirty="0" smtClean="0"/>
              <a:t>wozniak@mcs.anl.gov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81BD"/>
                </a:solidFill>
              </a:rPr>
              <a:t>Swift/T optimizations improve data locality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4600" y="64770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http://swift-</a:t>
            </a:r>
            <a:r>
              <a:rPr lang="en-US" dirty="0" err="1" smtClean="0">
                <a:solidFill>
                  <a:schemeClr val="tx2"/>
                </a:solidFill>
              </a:rPr>
              <a:t>lang.org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Screen Shot 2014-05-06 at 9.26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118"/>
            <a:ext cx="9144000" cy="2605482"/>
          </a:xfrm>
          <a:prstGeom prst="rect">
            <a:avLst/>
          </a:prstGeom>
        </p:spPr>
      </p:pic>
      <p:pic>
        <p:nvPicPr>
          <p:cNvPr id="5" name="Picture 4" descr="Screen Shot 2014-05-06 at 9.27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02100"/>
            <a:ext cx="7467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3200" dirty="0" smtClean="0">
                <a:solidFill>
                  <a:srgbClr val="3A81BA"/>
                </a:solidFill>
              </a:rPr>
              <a:t>Swift/T: scaling of trivial </a:t>
            </a:r>
            <a:r>
              <a:rPr lang="en-US" sz="3200" dirty="0" err="1" smtClean="0">
                <a:solidFill>
                  <a:srgbClr val="3A81BA"/>
                </a:solidFill>
              </a:rPr>
              <a:t>foreach</a:t>
            </a:r>
            <a:r>
              <a:rPr lang="en-US" sz="3200" dirty="0" smtClean="0">
                <a:solidFill>
                  <a:srgbClr val="3A81BA"/>
                </a:solidFill>
              </a:rPr>
              <a:t> { } loop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100 microsecond to 10 millisecond tasks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on up to 512K integer cores of Blue Waters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489700"/>
            <a:ext cx="3841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swiftt-baseline-sca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2149919"/>
            <a:ext cx="827532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64770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http://swift-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lang.org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98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scalability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47800" y="5463475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1.5 billion tasks/s on 512K cores of Blue Waters, so far</a:t>
            </a:r>
            <a:endParaRPr lang="en-US" dirty="0"/>
          </a:p>
        </p:txBody>
      </p:sp>
      <p:pic>
        <p:nvPicPr>
          <p:cNvPr id="1026" name="Picture 2" descr="C:\cygwin\home\wozniak\exm\papers\SC_2014_STC\fig\swiftt-baseline-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9" y="2209800"/>
            <a:ext cx="68961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6295" y="5830669"/>
            <a:ext cx="6850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Armstrong et al. Compiler </a:t>
            </a:r>
            <a:r>
              <a:rPr lang="en-US" dirty="0"/>
              <a:t>techniques for massively scalable implicit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task parallelism. Proc. SC 2014.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5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accent1"/>
                </a:solidFill>
              </a:rPr>
              <a:t>Swift/T application benchmarks</a:t>
            </a:r>
            <a:br>
              <a:rPr lang="en-US" sz="3200" dirty="0" smtClean="0">
                <a:solidFill>
                  <a:schemeClr val="accent1"/>
                </a:solidFill>
              </a:rPr>
            </a:br>
            <a:r>
              <a:rPr lang="en-US" sz="3200" dirty="0" smtClean="0">
                <a:solidFill>
                  <a:schemeClr val="accent1"/>
                </a:solidFill>
              </a:rPr>
              <a:t>on Blue Waters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489700"/>
            <a:ext cx="3841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4" name="Picture 3" descr="Screen Shot 2014-05-13 at 12.3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6558"/>
            <a:ext cx="9144000" cy="51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3735" y="227092"/>
            <a:ext cx="9143849" cy="60558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GeMTC</a:t>
            </a:r>
            <a:r>
              <a:rPr lang="en" sz="3200" dirty="0">
                <a:solidFill>
                  <a:srgbClr val="7F7F7F"/>
                </a:solidFill>
              </a:rPr>
              <a:t>:</a:t>
            </a:r>
            <a:r>
              <a:rPr lang="en" sz="3200" dirty="0">
                <a:solidFill>
                  <a:srgbClr val="3A81BA"/>
                </a:solidFill>
              </a:rPr>
              <a:t> </a:t>
            </a:r>
            <a:r>
              <a:rPr lang="en" sz="3200" dirty="0" smtClean="0">
                <a:solidFill>
                  <a:srgbClr val="3A81BA"/>
                </a:solidFill>
              </a:rPr>
              <a:t>GPU</a:t>
            </a:r>
            <a:r>
              <a:rPr lang="en-US" sz="3200" dirty="0" smtClean="0">
                <a:solidFill>
                  <a:srgbClr val="3A81BA"/>
                </a:solidFill>
              </a:rPr>
              <a:t>-</a:t>
            </a:r>
            <a:r>
              <a:rPr lang="en" sz="3200" dirty="0" smtClean="0">
                <a:solidFill>
                  <a:srgbClr val="3A81BA"/>
                </a:solidFill>
              </a:rPr>
              <a:t>enabled </a:t>
            </a:r>
            <a:r>
              <a:rPr lang="en" sz="3200" dirty="0">
                <a:solidFill>
                  <a:srgbClr val="3A81BA"/>
                </a:solidFill>
              </a:rPr>
              <a:t>Many-Task Computing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152400" y="1447800"/>
            <a:ext cx="4232514" cy="1667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405D"/>
                </a:solidFill>
              </a:rPr>
              <a:t>Goals</a:t>
            </a:r>
            <a:r>
              <a:rPr lang="en" sz="2400" dirty="0">
                <a:solidFill>
                  <a:srgbClr val="1D405D"/>
                </a:solidFill>
              </a:rPr>
              <a:t>: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dirty="0" smtClean="0">
                <a:solidFill>
                  <a:srgbClr val="1D405D"/>
                </a:solidFill>
              </a:rPr>
              <a:t>1) MTC support</a:t>
            </a:r>
            <a:r>
              <a:rPr lang="en-US" dirty="0">
                <a:solidFill>
                  <a:srgbClr val="1D405D"/>
                </a:solidFill>
              </a:rPr>
              <a:t> </a:t>
            </a:r>
            <a:r>
              <a:rPr lang="en-US" dirty="0" smtClean="0">
                <a:solidFill>
                  <a:srgbClr val="1D405D"/>
                </a:solidFill>
              </a:rPr>
              <a:t>     </a:t>
            </a:r>
            <a:r>
              <a:rPr lang="en" dirty="0" smtClean="0">
                <a:solidFill>
                  <a:srgbClr val="1D405D"/>
                </a:solidFill>
              </a:rPr>
              <a:t>2</a:t>
            </a:r>
            <a:r>
              <a:rPr lang="en" dirty="0">
                <a:solidFill>
                  <a:srgbClr val="1D405D"/>
                </a:solidFill>
              </a:rPr>
              <a:t>) Programmability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dirty="0">
                <a:solidFill>
                  <a:srgbClr val="1D405D"/>
                </a:solidFill>
              </a:rPr>
              <a:t>3) </a:t>
            </a:r>
            <a:r>
              <a:rPr lang="en" dirty="0" smtClean="0">
                <a:solidFill>
                  <a:srgbClr val="1D405D"/>
                </a:solidFill>
              </a:rPr>
              <a:t>Efficiency</a:t>
            </a:r>
            <a:r>
              <a:rPr lang="en-US" dirty="0">
                <a:solidFill>
                  <a:srgbClr val="1D405D"/>
                </a:solidFill>
              </a:rPr>
              <a:t> </a:t>
            </a:r>
            <a:r>
              <a:rPr lang="en-US" dirty="0" smtClean="0">
                <a:solidFill>
                  <a:srgbClr val="1D405D"/>
                </a:solidFill>
              </a:rPr>
              <a:t>          </a:t>
            </a:r>
            <a:r>
              <a:rPr lang="en" dirty="0" smtClean="0">
                <a:solidFill>
                  <a:srgbClr val="1D405D"/>
                </a:solidFill>
              </a:rPr>
              <a:t>4</a:t>
            </a:r>
            <a:r>
              <a:rPr lang="en" dirty="0">
                <a:solidFill>
                  <a:srgbClr val="1D405D"/>
                </a:solidFill>
              </a:rPr>
              <a:t>) M</a:t>
            </a:r>
            <a:r>
              <a:rPr lang="en-US" dirty="0">
                <a:solidFill>
                  <a:srgbClr val="1D405D"/>
                </a:solidFill>
              </a:rPr>
              <a:t>P</a:t>
            </a:r>
            <a:r>
              <a:rPr lang="en" dirty="0">
                <a:solidFill>
                  <a:srgbClr val="1D405D"/>
                </a:solidFill>
              </a:rPr>
              <a:t>MD on SIMD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ct val="45833"/>
            </a:pPr>
            <a:r>
              <a:rPr lang="en" dirty="0">
                <a:solidFill>
                  <a:srgbClr val="1D405D"/>
                </a:solidFill>
              </a:rPr>
              <a:t>5) Increase </a:t>
            </a:r>
            <a:r>
              <a:rPr lang="en" dirty="0" smtClean="0">
                <a:solidFill>
                  <a:srgbClr val="1D405D"/>
                </a:solidFill>
              </a:rPr>
              <a:t>concurrency</a:t>
            </a:r>
            <a:r>
              <a:rPr lang="en-US" dirty="0" smtClean="0">
                <a:solidFill>
                  <a:srgbClr val="1D405D"/>
                </a:solidFill>
              </a:rPr>
              <a:t> from </a:t>
            </a:r>
            <a:r>
              <a:rPr lang="en-US" dirty="0">
                <a:solidFill>
                  <a:srgbClr val="1D405D"/>
                </a:solidFill>
              </a:rPr>
              <a:t>15 </a:t>
            </a:r>
            <a:r>
              <a:rPr lang="en" dirty="0">
                <a:solidFill>
                  <a:srgbClr val="1D405D"/>
                </a:solidFill>
              </a:rPr>
              <a:t>to 192 (~13x)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000" dirty="0" smtClean="0">
                <a:solidFill>
                  <a:srgbClr val="1D405D"/>
                </a:solidFill>
              </a:rPr>
              <a:t> </a:t>
            </a:r>
            <a:endParaRPr lang="en" sz="2000" dirty="0">
              <a:solidFill>
                <a:srgbClr val="1D405D"/>
              </a:solidFill>
            </a:endParaRPr>
          </a:p>
          <a:p>
            <a:pPr lvl="0" rtl="0">
              <a:spcBef>
                <a:spcPts val="600"/>
              </a:spcBef>
              <a:buClr>
                <a:srgbClr val="000000"/>
              </a:buClr>
              <a:buFont typeface="Arial"/>
              <a:buNone/>
            </a:pPr>
            <a:endParaRPr sz="2400" dirty="0">
              <a:solidFill>
                <a:srgbClr val="1D405D"/>
              </a:solidFill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4495800" y="1447800"/>
            <a:ext cx="4227207" cy="15633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405D"/>
                </a:solidFill>
              </a:rPr>
              <a:t>Approach</a:t>
            </a:r>
            <a:r>
              <a:rPr lang="en" sz="2400" dirty="0">
                <a:solidFill>
                  <a:srgbClr val="1D405D"/>
                </a:solidFill>
              </a:rPr>
              <a:t>: 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dirty="0" smtClean="0">
                <a:solidFill>
                  <a:srgbClr val="1D405D"/>
                </a:solidFill>
              </a:rPr>
              <a:t>Design</a:t>
            </a:r>
            <a:r>
              <a:rPr lang="en-US" dirty="0" smtClean="0">
                <a:solidFill>
                  <a:srgbClr val="1D405D"/>
                </a:solidFill>
              </a:rPr>
              <a:t> &amp; </a:t>
            </a:r>
            <a:r>
              <a:rPr lang="en" dirty="0" smtClean="0">
                <a:solidFill>
                  <a:srgbClr val="1D405D"/>
                </a:solidFill>
              </a:rPr>
              <a:t>implement </a:t>
            </a:r>
            <a:r>
              <a:rPr lang="en-US" dirty="0" err="1" smtClean="0">
                <a:solidFill>
                  <a:srgbClr val="1D405D"/>
                </a:solidFill>
              </a:rPr>
              <a:t>GeMTC</a:t>
            </a:r>
            <a:r>
              <a:rPr lang="en-US" dirty="0" smtClean="0">
                <a:solidFill>
                  <a:srgbClr val="1D405D"/>
                </a:solidFill>
              </a:rPr>
              <a:t> </a:t>
            </a:r>
            <a:r>
              <a:rPr lang="en" dirty="0" smtClean="0">
                <a:solidFill>
                  <a:srgbClr val="1D405D"/>
                </a:solidFill>
              </a:rPr>
              <a:t>middleware</a:t>
            </a:r>
            <a:r>
              <a:rPr lang="en" dirty="0">
                <a:solidFill>
                  <a:srgbClr val="1D405D"/>
                </a:solidFill>
              </a:rPr>
              <a:t>: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dirty="0" smtClean="0">
                <a:solidFill>
                  <a:srgbClr val="1D405D"/>
                </a:solidFill>
              </a:rPr>
              <a:t>1) Manages </a:t>
            </a:r>
            <a:r>
              <a:rPr lang="en" dirty="0">
                <a:solidFill>
                  <a:srgbClr val="1D405D"/>
                </a:solidFill>
              </a:rPr>
              <a:t>GPU </a:t>
            </a:r>
            <a:r>
              <a:rPr lang="en-US" dirty="0">
                <a:solidFill>
                  <a:srgbClr val="1D405D"/>
                </a:solidFill>
              </a:rPr>
              <a:t> </a:t>
            </a:r>
            <a:r>
              <a:rPr lang="en-US" dirty="0" smtClean="0">
                <a:solidFill>
                  <a:srgbClr val="1D405D"/>
                </a:solidFill>
              </a:rPr>
              <a:t> </a:t>
            </a:r>
            <a:r>
              <a:rPr lang="en" dirty="0" smtClean="0">
                <a:solidFill>
                  <a:srgbClr val="1D405D"/>
                </a:solidFill>
              </a:rPr>
              <a:t>2</a:t>
            </a:r>
            <a:r>
              <a:rPr lang="en" dirty="0">
                <a:solidFill>
                  <a:srgbClr val="1D405D"/>
                </a:solidFill>
              </a:rPr>
              <a:t>) Spread host/device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dirty="0">
                <a:solidFill>
                  <a:srgbClr val="1D405D"/>
                </a:solidFill>
              </a:rPr>
              <a:t>3) Workflow system </a:t>
            </a:r>
            <a:r>
              <a:rPr lang="en-US" dirty="0" err="1">
                <a:solidFill>
                  <a:srgbClr val="1D405D"/>
                </a:solidFill>
              </a:rPr>
              <a:t>i</a:t>
            </a:r>
            <a:r>
              <a:rPr lang="en" dirty="0" smtClean="0">
                <a:solidFill>
                  <a:srgbClr val="1D405D"/>
                </a:solidFill>
              </a:rPr>
              <a:t>ntegration (</a:t>
            </a:r>
            <a:r>
              <a:rPr lang="en-US" dirty="0" smtClean="0">
                <a:solidFill>
                  <a:srgbClr val="1D405D"/>
                </a:solidFill>
              </a:rPr>
              <a:t>with </a:t>
            </a:r>
            <a:r>
              <a:rPr lang="en" dirty="0" smtClean="0">
                <a:solidFill>
                  <a:srgbClr val="1D405D"/>
                </a:solidFill>
              </a:rPr>
              <a:t>Swift/T</a:t>
            </a:r>
            <a:r>
              <a:rPr lang="en" dirty="0">
                <a:solidFill>
                  <a:srgbClr val="1D405D"/>
                </a:solidFill>
              </a:rPr>
              <a:t>)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260250" y="715600"/>
            <a:ext cx="8623500" cy="764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3200" dirty="0"/>
          </a:p>
        </p:txBody>
      </p:sp>
      <p:sp>
        <p:nvSpPr>
          <p:cNvPr id="64" name="Shape 64"/>
          <p:cNvSpPr txBox="1"/>
          <p:nvPr/>
        </p:nvSpPr>
        <p:spPr>
          <a:xfrm>
            <a:off x="309036" y="832674"/>
            <a:ext cx="8798099" cy="76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 b="1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  <a:r>
              <a:rPr lang="en" sz="30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S</a:t>
            </a:r>
            <a:r>
              <a:rPr lang="en" sz="3000" dirty="0" smtClean="0">
                <a:solidFill>
                  <a:schemeClr val="accent1">
                    <a:lumMod val="50000"/>
                  </a:schemeClr>
                </a:solidFill>
              </a:rPr>
              <a:t>upport </a:t>
            </a:r>
            <a:r>
              <a:rPr lang="en" sz="3000" dirty="0">
                <a:solidFill>
                  <a:schemeClr val="accent1">
                    <a:lumMod val="50000"/>
                  </a:schemeClr>
                </a:solidFill>
              </a:rPr>
              <a:t>for MTC on </a:t>
            </a:r>
            <a:r>
              <a:rPr lang="en-US" sz="3000" dirty="0" smtClean="0">
                <a:solidFill>
                  <a:schemeClr val="accent1">
                    <a:lumMod val="50000"/>
                  </a:schemeClr>
                </a:solidFill>
              </a:rPr>
              <a:t>all a</a:t>
            </a:r>
            <a:r>
              <a:rPr lang="en" sz="3000" dirty="0" smtClean="0">
                <a:solidFill>
                  <a:schemeClr val="accent1">
                    <a:lumMod val="50000"/>
                  </a:schemeClr>
                </a:solidFill>
              </a:rPr>
              <a:t>ccelerators</a:t>
            </a:r>
            <a:r>
              <a:rPr lang="en" sz="3000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pic>
        <p:nvPicPr>
          <p:cNvPr id="2" name="Picture 1" descr="high_level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0" y="2900224"/>
            <a:ext cx="8623500" cy="41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442854"/>
            <a:ext cx="8229600" cy="73466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400" dirty="0">
                <a:solidFill>
                  <a:schemeClr val="accent1"/>
                </a:solidFill>
              </a:rPr>
              <a:t>Swift/T + GeMTC Node Layout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9994" y="1633844"/>
            <a:ext cx="8529449" cy="41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590800" y="64770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http://swift-</a:t>
            </a:r>
            <a:r>
              <a:rPr lang="en-US" dirty="0" err="1" smtClean="0">
                <a:solidFill>
                  <a:schemeClr val="tx2"/>
                </a:solidFill>
              </a:rPr>
              <a:t>lang.org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9144000" cy="15281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 dirty="0">
                <a:solidFill>
                  <a:schemeClr val="accent1"/>
                </a:solidFill>
              </a:rPr>
              <a:t>GeMTC </a:t>
            </a:r>
            <a:r>
              <a:rPr lang="en" sz="3400" dirty="0" smtClean="0">
                <a:solidFill>
                  <a:schemeClr val="accent1"/>
                </a:solidFill>
              </a:rPr>
              <a:t>Efficiency</a:t>
            </a:r>
            <a:r>
              <a:rPr lang="en-US" sz="3400" dirty="0" smtClean="0">
                <a:solidFill>
                  <a:schemeClr val="accent1"/>
                </a:solidFill>
              </a:rPr>
              <a:t>:</a:t>
            </a:r>
            <a:r>
              <a:rPr lang="en" sz="3400" dirty="0" smtClean="0">
                <a:solidFill>
                  <a:schemeClr val="accent1"/>
                </a:solidFill>
              </a:rPr>
              <a:t> </a:t>
            </a:r>
            <a:r>
              <a:rPr lang="en-US" sz="3400" dirty="0" smtClean="0">
                <a:solidFill>
                  <a:schemeClr val="accent1"/>
                </a:solidFill>
              </a:rPr>
              <a:t>512 Nodes,</a:t>
            </a:r>
            <a:br>
              <a:rPr lang="en-US" sz="3400" dirty="0" smtClean="0">
                <a:solidFill>
                  <a:schemeClr val="accent1"/>
                </a:solidFill>
              </a:rPr>
            </a:br>
            <a:r>
              <a:rPr lang="en" sz="3400" dirty="0" smtClean="0">
                <a:solidFill>
                  <a:schemeClr val="accent1"/>
                </a:solidFill>
              </a:rPr>
              <a:t>86K GPU Workers</a:t>
            </a:r>
            <a:r>
              <a:rPr lang="en-US" sz="3400" dirty="0" smtClean="0">
                <a:solidFill>
                  <a:schemeClr val="accent1"/>
                </a:solidFill>
              </a:rPr>
              <a:t/>
            </a:r>
            <a:br>
              <a:rPr lang="en-US" sz="3400" dirty="0" smtClean="0">
                <a:solidFill>
                  <a:schemeClr val="accent1"/>
                </a:solidFill>
              </a:rPr>
            </a:b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168 active workers per GPU</a:t>
            </a: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1905000"/>
            <a:ext cx="9143999" cy="424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514600" y="64770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http://swift-</a:t>
            </a:r>
            <a:r>
              <a:rPr lang="en-US" dirty="0" err="1" smtClean="0">
                <a:solidFill>
                  <a:schemeClr val="tx2"/>
                </a:solidFill>
              </a:rPr>
              <a:t>lang.org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4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836268" y="1828800"/>
            <a:ext cx="48006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A[3] = g(A[2]);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Engines: evaluate dataflow operations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Workers: execute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2362199" y="1219200"/>
            <a:ext cx="4657166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A[2] = f(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getenv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(“N”));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50408" y="3133165"/>
            <a:ext cx="2929217" cy="9054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Perform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getenv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Submit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50408" y="4883150"/>
            <a:ext cx="2929217" cy="8318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Process f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Store A[2]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44453" y="3124200"/>
            <a:ext cx="2864224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Subscribe to A[2]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Submit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028764" y="4876800"/>
            <a:ext cx="2895601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Process g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Store A[3]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562165" y="-15240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Curved Connector 21"/>
          <p:cNvCxnSpPr>
            <a:endCxn id="10" idx="1"/>
          </p:cNvCxnSpPr>
          <p:nvPr/>
        </p:nvCxnSpPr>
        <p:spPr bwMode="auto">
          <a:xfrm rot="5400000" flipH="1" flipV="1">
            <a:off x="4089026" y="3607174"/>
            <a:ext cx="1981201" cy="1929654"/>
          </a:xfrm>
          <a:prstGeom prst="curvedConnector2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Curved Connector 25"/>
          <p:cNvCxnSpPr>
            <a:endCxn id="9" idx="0"/>
          </p:cNvCxnSpPr>
          <p:nvPr/>
        </p:nvCxnSpPr>
        <p:spPr bwMode="auto">
          <a:xfrm rot="5400000">
            <a:off x="3241491" y="4259732"/>
            <a:ext cx="996944" cy="249892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Curved Connector 37"/>
          <p:cNvCxnSpPr/>
          <p:nvPr/>
        </p:nvCxnSpPr>
        <p:spPr bwMode="auto">
          <a:xfrm rot="5400000">
            <a:off x="7103039" y="4253382"/>
            <a:ext cx="996944" cy="249892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2658088" y="4507468"/>
            <a:ext cx="95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put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784114" y="4425434"/>
            <a:ext cx="95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put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80701" y="4267200"/>
            <a:ext cx="128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Notification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2362" y="5791200"/>
            <a:ext cx="783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Wozniak </a:t>
            </a:r>
            <a:r>
              <a:rPr lang="en-US" dirty="0"/>
              <a:t>et al. Turbine: A distributed-memory dataflow engine for high performance many-task applications. Fundamenta Informaticae 128(3), 2013</a:t>
            </a:r>
          </a:p>
        </p:txBody>
      </p:sp>
    </p:spTree>
    <p:extLst>
      <p:ext uri="{BB962C8B-B14F-4D97-AF65-F5344CB8AC3E}">
        <p14:creationId xmlns:p14="http://schemas.microsoft.com/office/powerpoint/2010/main" val="10559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calls to embedded interpreters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8915" name="Picture 3" descr="C:\cygwin\home\wozniak\mcs\pubs\slides\CCL_2013\swift_development_patter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7972426" cy="3190875"/>
          </a:xfrm>
          <a:prstGeom prst="rect">
            <a:avLst/>
          </a:prstGeom>
          <a:noFill/>
        </p:spPr>
      </p:pic>
      <p:pic>
        <p:nvPicPr>
          <p:cNvPr id="38916" name="Picture 4" descr="C:\cygwin\home\wozniak\mcs\pubs\slides\CCL_2013\icons-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428402"/>
            <a:ext cx="4343400" cy="3158837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09600" y="4386910"/>
            <a:ext cx="2514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We have plugins for Python, R, </a:t>
            </a:r>
            <a:r>
              <a:rPr lang="en-US" sz="2400" b="1" dirty="0" err="1" smtClean="0"/>
              <a:t>Tcl</a:t>
            </a:r>
            <a:r>
              <a:rPr lang="en-US" sz="2400" b="1" dirty="0" smtClean="0"/>
              <a:t>, Julia, and </a:t>
            </a:r>
            <a:r>
              <a:rPr lang="en-US" sz="2400" b="1" dirty="0" err="1" smtClean="0"/>
              <a:t>QtScript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838200" y="5657671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Wozniak et al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smtClean="0"/>
              <a:t>Toward computational experiment management via multi-language applications. </a:t>
            </a:r>
            <a:r>
              <a:rPr lang="en-US" dirty="0"/>
              <a:t>Proc. </a:t>
            </a:r>
            <a:r>
              <a:rPr lang="en-US" dirty="0" smtClean="0"/>
              <a:t>ASCR SWP4XS, 2014.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214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STC: The Swift-Turbine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3868093" cy="1600201"/>
          </a:xfrm>
        </p:spPr>
        <p:txBody>
          <a:bodyPr/>
          <a:lstStyle/>
          <a:p>
            <a:r>
              <a:rPr lang="en-US" dirty="0"/>
              <a:t>STC translates high-level Swift</a:t>
            </a:r>
            <a:br>
              <a:rPr lang="en-US" dirty="0"/>
            </a:br>
            <a:r>
              <a:rPr lang="en-US" dirty="0"/>
              <a:t>expressions into low-level </a:t>
            </a:r>
            <a:br>
              <a:rPr lang="en-US" dirty="0"/>
            </a:br>
            <a:r>
              <a:rPr lang="en-US" dirty="0"/>
              <a:t>Turbine </a:t>
            </a:r>
            <a:r>
              <a:rPr lang="en-US" dirty="0" smtClean="0"/>
              <a:t>operations: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UserFlow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93710"/>
            <a:ext cx="6461478" cy="28956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038600" y="4038600"/>
            <a:ext cx="4724401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2"/>
              <a:buChar char="§"/>
              <a:defRPr sz="2000">
                <a:solidFill>
                  <a:srgbClr val="1B1B1B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>
                <a:solidFill>
                  <a:srgbClr val="2C2C2C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600">
                <a:solidFill>
                  <a:srgbClr val="1B1B1B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/>
            <a:r>
              <a:rPr lang="en-US" dirty="0"/>
              <a:t>Create/Store/Retrieve typed data</a:t>
            </a:r>
          </a:p>
          <a:p>
            <a:pPr lvl="1"/>
            <a:r>
              <a:rPr lang="en-US" dirty="0"/>
              <a:t>Manage arrays</a:t>
            </a:r>
          </a:p>
          <a:p>
            <a:pPr lvl="1"/>
            <a:r>
              <a:rPr lang="en-US" dirty="0"/>
              <a:t>Manage data-dependent tasks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6295" y="5158581"/>
            <a:ext cx="75036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Wozniak et al. </a:t>
            </a:r>
            <a:r>
              <a:rPr lang="en-US" dirty="0"/>
              <a:t>Large-scale </a:t>
            </a:r>
            <a:r>
              <a:rPr lang="en-US" dirty="0" smtClean="0"/>
              <a:t>application </a:t>
            </a:r>
            <a:r>
              <a:rPr lang="en-US" dirty="0"/>
              <a:t>c</a:t>
            </a:r>
            <a:r>
              <a:rPr lang="en-US" dirty="0" smtClean="0"/>
              <a:t>omposition via distributed-memory </a:t>
            </a:r>
            <a:br>
              <a:rPr lang="en-US" dirty="0" smtClean="0"/>
            </a:br>
            <a:r>
              <a:rPr lang="en-US" dirty="0" smtClean="0"/>
              <a:t>data flow processing. Proc. CCGrid 2013.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Armstrong et al. Compiler </a:t>
            </a:r>
            <a:r>
              <a:rPr lang="en-US" dirty="0"/>
              <a:t>techniques for massively scalable implicit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task parallelism. Proc. SC 2014.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Programmability for large scale </a:t>
            </a:r>
            <a:r>
              <a:rPr lang="en-US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5029200"/>
          </a:xfrm>
        </p:spPr>
        <p:txBody>
          <a:bodyPr/>
          <a:lstStyle/>
          <a:p>
            <a:r>
              <a:rPr lang="en-US" dirty="0" smtClean="0"/>
              <a:t>Our solution is “many-task” computing: higher-level applications composed of many run-to-completion tasks: </a:t>
            </a:r>
            <a:r>
              <a:rPr lang="en-US" dirty="0" err="1" smtClean="0">
                <a:latin typeface="Aharoni" pitchFamily="2" charset="-79"/>
                <a:cs typeface="Aharoni" pitchFamily="2" charset="-79"/>
              </a:rPr>
              <a:t>input</a:t>
            </a:r>
            <a:r>
              <a:rPr lang="en-US" dirty="0" err="1" smtClean="0"/>
              <a:t>→</a:t>
            </a:r>
            <a:r>
              <a:rPr lang="en-US" dirty="0" err="1" smtClean="0">
                <a:latin typeface="Aharoni" pitchFamily="2" charset="-79"/>
                <a:cs typeface="Aharoni" pitchFamily="2" charset="-79"/>
              </a:rPr>
              <a:t>compute</a:t>
            </a:r>
            <a:r>
              <a:rPr lang="en-US" dirty="0" err="1" smtClean="0"/>
              <a:t>→</a:t>
            </a:r>
            <a:r>
              <a:rPr lang="en-US" dirty="0" err="1" smtClean="0">
                <a:latin typeface="Aharoni" pitchFamily="2" charset="-79"/>
                <a:cs typeface="Aharoni" pitchFamily="2" charset="-79"/>
              </a:rPr>
              <a:t>output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Message passing is handled by our implementation details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Programmability</a:t>
            </a:r>
          </a:p>
          <a:p>
            <a:pPr lvl="2"/>
            <a:r>
              <a:rPr lang="en-US" dirty="0" smtClean="0"/>
              <a:t>Large number of applications have this natural structure at upper levels: </a:t>
            </a:r>
            <a:r>
              <a:rPr lang="en-US" dirty="0">
                <a:solidFill>
                  <a:schemeClr val="tx1"/>
                </a:solidFill>
              </a:rPr>
              <a:t>Parameter studies, </a:t>
            </a:r>
            <a:r>
              <a:rPr lang="en-US" dirty="0"/>
              <a:t>ensembles, Monte Carlo, branch-and-bound, </a:t>
            </a:r>
            <a:r>
              <a:rPr lang="en-US" dirty="0" smtClean="0"/>
              <a:t>stochastic programming,  UQ</a:t>
            </a:r>
          </a:p>
          <a:p>
            <a:pPr lvl="2"/>
            <a:r>
              <a:rPr lang="en-US" dirty="0" smtClean="0"/>
              <a:t>Coupling extreme-scale applications to preprocessing, analysis, and visualization</a:t>
            </a:r>
          </a:p>
          <a:p>
            <a:r>
              <a:rPr lang="en-US" dirty="0" smtClean="0"/>
              <a:t>Data-driven computing</a:t>
            </a:r>
          </a:p>
          <a:p>
            <a:pPr lvl="2"/>
            <a:r>
              <a:rPr lang="en-US" dirty="0" smtClean="0"/>
              <a:t>Dataflow-based execution models</a:t>
            </a:r>
          </a:p>
          <a:p>
            <a:pPr lvl="2"/>
            <a:r>
              <a:rPr lang="en-US" dirty="0" smtClean="0"/>
              <a:t>Data organization tools in the programming languages</a:t>
            </a:r>
          </a:p>
          <a:p>
            <a:r>
              <a:rPr lang="en-US" dirty="0" smtClean="0"/>
              <a:t>Challenges</a:t>
            </a:r>
          </a:p>
          <a:p>
            <a:pPr lvl="2"/>
            <a:r>
              <a:rPr lang="en-US" dirty="0" smtClean="0"/>
              <a:t>Load balancing, data movement, expressibility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Logging and debugging in Swift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Traditionally, Swift programs are debugged through the log or the TUI (text user interface)</a:t>
            </a:r>
          </a:p>
          <a:p>
            <a:endParaRPr lang="en-US"/>
          </a:p>
          <a:p>
            <a:r>
              <a:rPr lang="en-US" smtClean="0"/>
              <a:t>Logs were produced using normal methods, containing: </a:t>
            </a:r>
          </a:p>
          <a:p>
            <a:pPr lvl="1"/>
            <a:r>
              <a:rPr lang="en-US" smtClean="0"/>
              <a:t>Variable names and values as set with respect to thread</a:t>
            </a:r>
          </a:p>
          <a:p>
            <a:pPr lvl="1"/>
            <a:r>
              <a:rPr lang="en-US" smtClean="0"/>
              <a:t>Calls to Swift functions</a:t>
            </a:r>
          </a:p>
          <a:p>
            <a:pPr lvl="1"/>
            <a:r>
              <a:rPr lang="en-US" smtClean="0"/>
              <a:t>Calls to application code</a:t>
            </a:r>
          </a:p>
          <a:p>
            <a:pPr lvl="1"/>
            <a:endParaRPr lang="en-US"/>
          </a:p>
          <a:p>
            <a:r>
              <a:rPr lang="en-US" smtClean="0"/>
              <a:t>A restart log could be produced to restart a large Swift run after certain fault conditions</a:t>
            </a:r>
          </a:p>
          <a:p>
            <a:endParaRPr lang="en-US"/>
          </a:p>
          <a:p>
            <a:r>
              <a:rPr lang="en-US" smtClean="0"/>
              <a:t>Methods require single Swift site: do not scale to larger runs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Logging in MPI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229600" cy="4525963"/>
          </a:xfrm>
        </p:spPr>
        <p:txBody>
          <a:bodyPr/>
          <a:lstStyle/>
          <a:p>
            <a:r>
              <a:rPr lang="en-US" smtClean="0"/>
              <a:t>The Message Passing Environment (MPE)</a:t>
            </a:r>
          </a:p>
          <a:p>
            <a:r>
              <a:rPr lang="en-US" smtClean="0"/>
              <a:t>Common approach to logging MPI programs</a:t>
            </a:r>
          </a:p>
          <a:p>
            <a:r>
              <a:rPr lang="en-US" smtClean="0"/>
              <a:t>Can log MPI calls or application events – can store arbitrary data</a:t>
            </a:r>
          </a:p>
          <a:p>
            <a:r>
              <a:rPr lang="en-US" smtClean="0"/>
              <a:t>Can visualize log with Jumpshot</a:t>
            </a:r>
          </a:p>
          <a:p>
            <a:endParaRPr lang="en-US"/>
          </a:p>
          <a:p>
            <a:r>
              <a:rPr lang="en-US" smtClean="0"/>
              <a:t>Partial logs are stored at the site of </a:t>
            </a:r>
            <a:br>
              <a:rPr lang="en-US" smtClean="0"/>
            </a:br>
            <a:r>
              <a:rPr lang="en-US" smtClean="0"/>
              <a:t>each process</a:t>
            </a:r>
          </a:p>
          <a:p>
            <a:pPr lvl="1"/>
            <a:r>
              <a:rPr lang="en-US" smtClean="0"/>
              <a:t>Written as necessary to shared </a:t>
            </a:r>
            <a:br>
              <a:rPr lang="en-US" smtClean="0"/>
            </a:br>
            <a:r>
              <a:rPr lang="en-US" smtClean="0"/>
              <a:t>file system</a:t>
            </a:r>
          </a:p>
          <a:p>
            <a:pPr lvl="2"/>
            <a:r>
              <a:rPr lang="en-US" smtClean="0"/>
              <a:t>in large blocks</a:t>
            </a:r>
          </a:p>
          <a:p>
            <a:pPr lvl="2"/>
            <a:r>
              <a:rPr lang="en-US" smtClean="0"/>
              <a:t>in parallel</a:t>
            </a:r>
          </a:p>
          <a:p>
            <a:pPr lvl="1"/>
            <a:r>
              <a:rPr lang="en-US" smtClean="0"/>
              <a:t>Results are merged into a big log file </a:t>
            </a:r>
            <a:br>
              <a:rPr lang="en-US" smtClean="0"/>
            </a:br>
            <a:r>
              <a:rPr lang="en-US" smtClean="0"/>
              <a:t>(CLOG, SLOG)</a:t>
            </a:r>
          </a:p>
          <a:p>
            <a:endParaRPr lang="en-US" smtClean="0"/>
          </a:p>
          <a:p>
            <a:r>
              <a:rPr lang="en-US" smtClean="0"/>
              <a:t>Work has been done optimize the </a:t>
            </a:r>
            <a:br>
              <a:rPr lang="en-US" smtClean="0"/>
            </a:br>
            <a:r>
              <a:rPr lang="en-US" smtClean="0"/>
              <a:t>file format for various queries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2" descr="http://www.mcs.anl.gov/research/projects/perfvis/pic/js4_timeline_preview_zoo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95223"/>
            <a:ext cx="4390140" cy="344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9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Logging in Swift &amp; MPI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0"/>
          </a:xfrm>
        </p:spPr>
        <p:txBody>
          <a:bodyPr/>
          <a:lstStyle/>
          <a:p>
            <a:r>
              <a:rPr lang="en-US" smtClean="0"/>
              <a:t>Now, combine it together</a:t>
            </a:r>
          </a:p>
          <a:p>
            <a:r>
              <a:rPr lang="en-US"/>
              <a:t>Allows user to track down erroneous Swift program logic</a:t>
            </a:r>
          </a:p>
          <a:p>
            <a:endParaRPr lang="en-US" smtClean="0"/>
          </a:p>
          <a:p>
            <a:r>
              <a:rPr lang="en-US" smtClean="0"/>
              <a:t>Use MPE to log data, task operations, calls to native code</a:t>
            </a:r>
          </a:p>
          <a:p>
            <a:r>
              <a:rPr lang="en-US" smtClean="0"/>
              <a:t>Use MPE metadata to annotate events for later queries</a:t>
            </a:r>
          </a:p>
          <a:p>
            <a:endParaRPr lang="en-US"/>
          </a:p>
          <a:p>
            <a:r>
              <a:rPr lang="en-US" smtClean="0"/>
              <a:t>MPE </a:t>
            </a:r>
            <a:r>
              <a:rPr lang="en-US" b="1" smtClean="0">
                <a:solidFill>
                  <a:srgbClr val="FF5050"/>
                </a:solidFill>
              </a:rPr>
              <a:t>cannot</a:t>
            </a:r>
            <a:r>
              <a:rPr lang="en-US" smtClean="0"/>
              <a:t> be used to debug native MPI programs that abort</a:t>
            </a:r>
          </a:p>
          <a:p>
            <a:pPr lvl="1"/>
            <a:r>
              <a:rPr lang="en-US" smtClean="0"/>
              <a:t>On program abort, the MPE log is not flushed from the process-local cache</a:t>
            </a:r>
          </a:p>
          <a:p>
            <a:pPr lvl="1"/>
            <a:r>
              <a:rPr lang="en-US" smtClean="0"/>
              <a:t>Cannot reconstruct final fatal events</a:t>
            </a:r>
          </a:p>
          <a:p>
            <a:pPr lvl="1"/>
            <a:endParaRPr lang="en-US"/>
          </a:p>
          <a:p>
            <a:r>
              <a:rPr lang="en-US" smtClean="0"/>
              <a:t>MPE </a:t>
            </a:r>
            <a:r>
              <a:rPr lang="en-US" b="1" smtClean="0">
                <a:solidFill>
                  <a:srgbClr val="00B050"/>
                </a:solidFill>
              </a:rPr>
              <a:t>can</a:t>
            </a:r>
            <a:r>
              <a:rPr lang="en-US" smtClean="0"/>
              <a:t> be used to debug Swift application programs that abort</a:t>
            </a:r>
          </a:p>
          <a:p>
            <a:pPr lvl="1"/>
            <a:r>
              <a:rPr lang="en-US" smtClean="0"/>
              <a:t>We finalize MPE before aborting Swift </a:t>
            </a:r>
          </a:p>
          <a:p>
            <a:pPr lvl="1"/>
            <a:r>
              <a:rPr lang="en-US" smtClean="0"/>
              <a:t>(Does not help much when developing Swift itself)</a:t>
            </a:r>
          </a:p>
          <a:p>
            <a:pPr lvl="1"/>
            <a:r>
              <a:rPr lang="en-US" smtClean="0"/>
              <a:t>But primary use case is non-fatal arithmetic/logic errors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5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18" y="152400"/>
            <a:ext cx="8229600" cy="1143000"/>
          </a:xfrm>
        </p:spPr>
        <p:txBody>
          <a:bodyPr/>
          <a:lstStyle/>
          <a:p>
            <a:r>
              <a:rPr lang="en-US" smtClean="0"/>
              <a:t>Visualization of Swift/T execution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18" y="762000"/>
            <a:ext cx="8229600" cy="4525963"/>
          </a:xfrm>
        </p:spPr>
        <p:txBody>
          <a:bodyPr/>
          <a:lstStyle/>
          <a:p>
            <a:r>
              <a:rPr lang="en-US" smtClean="0"/>
              <a:t>User writes and runs Swift script </a:t>
            </a:r>
          </a:p>
          <a:p>
            <a:r>
              <a:rPr lang="en-US" smtClean="0"/>
              <a:t>Notices that native application code is called with nonsensical inputs</a:t>
            </a:r>
          </a:p>
          <a:p>
            <a:r>
              <a:rPr lang="en-US" smtClean="0"/>
              <a:t>Turns on MPE logging – visualizes with MPE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pPr lvl="1"/>
            <a:r>
              <a:rPr lang="en-US" b="1" smtClean="0">
                <a:solidFill>
                  <a:srgbClr val="009900"/>
                </a:solidFill>
              </a:rPr>
              <a:t>PIPS </a:t>
            </a:r>
            <a:r>
              <a:rPr lang="en-US" b="1">
                <a:solidFill>
                  <a:srgbClr val="009900"/>
                </a:solidFill>
              </a:rPr>
              <a:t>task </a:t>
            </a:r>
            <a:r>
              <a:rPr lang="en-US" b="1" smtClean="0">
                <a:solidFill>
                  <a:srgbClr val="009900"/>
                </a:solidFill>
              </a:rPr>
              <a:t>computation  </a:t>
            </a:r>
            <a:r>
              <a:rPr lang="en-US" b="1" smtClean="0">
                <a:solidFill>
                  <a:srgbClr val="FF0000"/>
                </a:solidFill>
              </a:rPr>
              <a:t>Store variable         </a:t>
            </a:r>
            <a:r>
              <a:rPr lang="en-US" b="1" smtClean="0">
                <a:solidFill>
                  <a:srgbClr val="CCCC00"/>
                </a:solidFill>
              </a:rPr>
              <a:t>Notification </a:t>
            </a:r>
            <a:r>
              <a:rPr lang="en-US" b="1">
                <a:solidFill>
                  <a:srgbClr val="CCCC00"/>
                </a:solidFill>
              </a:rPr>
              <a:t>(via control </a:t>
            </a:r>
            <a:r>
              <a:rPr lang="en-US" b="1" smtClean="0">
                <a:solidFill>
                  <a:srgbClr val="CCCC00"/>
                </a:solidFill>
              </a:rPr>
              <a:t>task)</a:t>
            </a:r>
            <a:br>
              <a:rPr lang="en-US" b="1" smtClean="0">
                <a:solidFill>
                  <a:srgbClr val="CCCC00"/>
                </a:solidFill>
              </a:rPr>
            </a:br>
            <a:r>
              <a:rPr lang="en-US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Blue: </a:t>
            </a:r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</a:rPr>
              <a:t>Get next </a:t>
            </a:r>
            <a:r>
              <a:rPr lang="en-US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task        </a:t>
            </a:r>
            <a:r>
              <a:rPr lang="en-US" b="1" smtClean="0">
                <a:solidFill>
                  <a:srgbClr val="FFC000"/>
                </a:solidFill>
              </a:rPr>
              <a:t>Retrieve variable</a:t>
            </a:r>
            <a:r>
              <a:rPr lang="en-US" b="1" smtClean="0"/>
              <a:t>  </a:t>
            </a:r>
            <a:br>
              <a:rPr lang="en-US" b="1" smtClean="0"/>
            </a:br>
            <a:r>
              <a:rPr lang="en-US" b="1" smtClean="0"/>
              <a:t>Server </a:t>
            </a:r>
            <a:r>
              <a:rPr lang="en-US" b="1"/>
              <a:t>process (handling of control task </a:t>
            </a:r>
            <a:r>
              <a:rPr lang="en-US" b="1" smtClean="0"/>
              <a:t>is highlighted </a:t>
            </a:r>
            <a:r>
              <a:rPr lang="en-US" b="1"/>
              <a:t>in yellow</a:t>
            </a:r>
            <a:r>
              <a:rPr lang="en-US" b="1" smtClean="0"/>
              <a:t>)</a:t>
            </a:r>
          </a:p>
          <a:p>
            <a:r>
              <a:rPr lang="en-US" smtClean="0"/>
              <a:t>Color cluster is task transition: </a:t>
            </a:r>
          </a:p>
          <a:p>
            <a:r>
              <a:rPr lang="en-US" smtClean="0"/>
              <a:t>Simpler than visualizing messaging pattern (which is not the user’s code!)</a:t>
            </a:r>
          </a:p>
          <a:p>
            <a:r>
              <a:rPr lang="en-US" smtClean="0"/>
              <a:t>Represents Von Neumann computing model – load, compute,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2012" y="6108700"/>
            <a:ext cx="384175" cy="365125"/>
          </a:xfrm>
        </p:spPr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50" name="Picture 2" descr="C:\cygwin\home\wozniak\exm\papers\LASH-C_2013\img\turbine-jumpshot-5446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12" y="1971809"/>
            <a:ext cx="6781800" cy="202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89212" y="3886200"/>
            <a:ext cx="67437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Time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08412" y="4079485"/>
            <a:ext cx="375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Jumpshot view of PIPS application run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998812" y="4057412"/>
            <a:ext cx="44958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 rot="-5400000">
            <a:off x="480646" y="2511043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Process rank</a:t>
            </a:r>
            <a:endParaRPr lang="en-US"/>
          </a:p>
        </p:txBody>
      </p:sp>
      <p:pic>
        <p:nvPicPr>
          <p:cNvPr id="1026" name="Picture 2" descr="C:\cygwin\home\wozniak\exm\papers\LASH-C_2013\slides\compute-ta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47" y="5290132"/>
            <a:ext cx="4416854" cy="42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 Swift/T execution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from GUI, user can identify erroneous task </a:t>
            </a:r>
          </a:p>
          <a:p>
            <a:pPr lvl="1"/>
            <a:r>
              <a:rPr lang="en-US" dirty="0" smtClean="0"/>
              <a:t>Uses time and rank coordinates from task metadata</a:t>
            </a:r>
            <a:endParaRPr lang="en-US" dirty="0"/>
          </a:p>
          <a:p>
            <a:r>
              <a:rPr lang="en-US" dirty="0" smtClean="0"/>
              <a:t>Can identify variables used as task inputs </a:t>
            </a:r>
            <a:endParaRPr lang="en-US" dirty="0"/>
          </a:p>
          <a:p>
            <a:r>
              <a:rPr lang="en-US" dirty="0" smtClean="0"/>
              <a:t>Can trace provenance of those variables back in reverse dataflow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019800" y="3788896"/>
            <a:ext cx="2832530" cy="641800"/>
            <a:chOff x="6019800" y="4572000"/>
            <a:chExt cx="2832530" cy="641800"/>
          </a:xfrm>
        </p:grpSpPr>
        <p:pic>
          <p:nvPicPr>
            <p:cNvPr id="5" name="Picture 2" descr="C:\cygwin\home\wozniak\exm\papers\LASH-C_2013\slides\compute-task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572000"/>
              <a:ext cx="2832530" cy="27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934200" y="4844468"/>
              <a:ext cx="1580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erroneous task</a:t>
              </a:r>
              <a:endParaRPr lang="en-US"/>
            </a:p>
          </p:txBody>
        </p:sp>
      </p:grpSp>
      <p:pic>
        <p:nvPicPr>
          <p:cNvPr id="7" name="Picture 2" descr="C:\cygwin\home\wozniak\exm\papers\LASH-C_2013\slides\compute-ta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70" y="4430696"/>
            <a:ext cx="2832530" cy="27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cygwin\home\wozniak\exm\papers\LASH-C_2013\slides\compute-ta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936966"/>
            <a:ext cx="2832530" cy="27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cygwin\home\wozniak\exm\papers\LASH-C_2013\slides\compute-ta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7896"/>
            <a:ext cx="2832530" cy="27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cygwin\home\wozniak\exm\papers\LASH-C_2013\slides\compute-ta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50696"/>
            <a:ext cx="2832530" cy="27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 bwMode="auto">
          <a:xfrm>
            <a:off x="6019800" y="3086930"/>
            <a:ext cx="1066800" cy="838200"/>
          </a:xfrm>
          <a:prstGeom prst="straightConnector1">
            <a:avLst/>
          </a:prstGeom>
          <a:noFill/>
          <a:ln w="12700" cap="flat" cmpd="sng" algn="ctr"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arrow"/>
          </a:ln>
          <a:effectLst>
            <a:glow rad="25400">
              <a:schemeClr val="tx2">
                <a:lumMod val="75000"/>
                <a:alpha val="35000"/>
              </a:schemeClr>
            </a:glow>
          </a:effec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257800" y="3544130"/>
            <a:ext cx="1676400" cy="381000"/>
          </a:xfrm>
          <a:prstGeom prst="straightConnector1">
            <a:avLst/>
          </a:prstGeom>
          <a:noFill/>
          <a:ln w="12700" cap="flat" cmpd="sng" algn="ctr"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arrow"/>
          </a:ln>
          <a:effectLst>
            <a:glow rad="25400">
              <a:schemeClr val="tx2">
                <a:lumMod val="75000"/>
                <a:alpha val="35000"/>
              </a:schemeClr>
            </a:glow>
          </a:effec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921465" y="3925130"/>
            <a:ext cx="1555535" cy="641800"/>
          </a:xfrm>
          <a:prstGeom prst="straightConnector1">
            <a:avLst/>
          </a:prstGeom>
          <a:noFill/>
          <a:ln w="12700" cap="flat" cmpd="sng" algn="ctr"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arrow"/>
          </a:ln>
          <a:effectLst>
            <a:glow rad="25400">
              <a:schemeClr val="tx2">
                <a:lumMod val="75000"/>
                <a:alpha val="35000"/>
              </a:schemeClr>
            </a:glow>
          </a:effec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5699232" y="3925130"/>
            <a:ext cx="1006368" cy="1148070"/>
          </a:xfrm>
          <a:prstGeom prst="straightConnector1">
            <a:avLst/>
          </a:prstGeom>
          <a:noFill/>
          <a:ln w="12700" cap="flat" cmpd="sng" algn="ctr"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arrow"/>
          </a:ln>
          <a:effectLst>
            <a:glow rad="25400">
              <a:schemeClr val="tx2">
                <a:lumMod val="75000"/>
                <a:alpha val="35000"/>
              </a:schemeClr>
            </a:glow>
          </a:effectLst>
        </p:spPr>
      </p:cxnSp>
      <p:grpSp>
        <p:nvGrpSpPr>
          <p:cNvPr id="34" name="Group 33"/>
          <p:cNvGrpSpPr/>
          <p:nvPr/>
        </p:nvGrpSpPr>
        <p:grpSpPr>
          <a:xfrm>
            <a:off x="187988" y="3855176"/>
            <a:ext cx="3487287" cy="1859824"/>
            <a:chOff x="187988" y="4638280"/>
            <a:chExt cx="3487287" cy="1859824"/>
          </a:xfrm>
        </p:grpSpPr>
        <p:pic>
          <p:nvPicPr>
            <p:cNvPr id="25" name="Picture 2" descr="C:\cygwin\home\wozniak\exm\papers\LASH-C_2013\slides\compute-task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638280"/>
              <a:ext cx="2832530" cy="27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cygwin\home\wozniak\exm\papers\LASH-C_2013\slides\compute-task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88" y="5856304"/>
              <a:ext cx="2832530" cy="27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/>
            <p:cNvCxnSpPr/>
            <p:nvPr/>
          </p:nvCxnSpPr>
          <p:spPr bwMode="auto">
            <a:xfrm flipV="1">
              <a:off x="2438400" y="5410200"/>
              <a:ext cx="685800" cy="582339"/>
            </a:xfrm>
            <a:prstGeom prst="straightConnector1">
              <a:avLst/>
            </a:prstGeom>
            <a:noFill/>
            <a:ln w="12700" cap="flat" cmpd="sng" algn="ctr">
              <a:gradFill flip="none" rotWithShape="1">
                <a:gsLst>
                  <a:gs pos="0">
                    <a:srgbClr val="5E9EFF"/>
                  </a:gs>
                  <a:gs pos="39999">
                    <a:srgbClr val="85C2FF"/>
                  </a:gs>
                  <a:gs pos="70000">
                    <a:srgbClr val="C4D6EB"/>
                  </a:gs>
                  <a:gs pos="100000">
                    <a:srgbClr val="FFEBFA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>
              <a:glow rad="25400">
                <a:schemeClr val="tx2">
                  <a:lumMod val="75000"/>
                  <a:alpha val="35000"/>
                </a:schemeClr>
              </a:glow>
            </a:effectLst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2590800" y="4774514"/>
              <a:ext cx="762000" cy="575520"/>
            </a:xfrm>
            <a:prstGeom prst="straightConnector1">
              <a:avLst/>
            </a:prstGeom>
            <a:noFill/>
            <a:ln w="12700" cap="flat" cmpd="sng" algn="ctr">
              <a:gradFill flip="none" rotWithShape="1">
                <a:gsLst>
                  <a:gs pos="0">
                    <a:srgbClr val="5E9EFF"/>
                  </a:gs>
                  <a:gs pos="39999">
                    <a:srgbClr val="85C2FF"/>
                  </a:gs>
                  <a:gs pos="70000">
                    <a:srgbClr val="C4D6EB"/>
                  </a:gs>
                  <a:gs pos="100000">
                    <a:srgbClr val="FFEBFA"/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>
              <a:glow rad="25400">
                <a:schemeClr val="tx2">
                  <a:lumMod val="75000"/>
                  <a:alpha val="35000"/>
                </a:schemeClr>
              </a:glow>
            </a:effectLst>
          </p:spPr>
        </p:cxnSp>
        <p:sp>
          <p:nvSpPr>
            <p:cNvPr id="32" name="TextBox 31"/>
            <p:cNvSpPr txBox="1"/>
            <p:nvPr/>
          </p:nvSpPr>
          <p:spPr>
            <a:xfrm>
              <a:off x="1134964" y="6128772"/>
              <a:ext cx="2540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Aha! Found script defect.</a:t>
              </a:r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638800" y="5345668"/>
            <a:ext cx="310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← ← </a:t>
            </a:r>
            <a:r>
              <a:rPr lang="en-US" smtClean="0"/>
              <a:t>←  </a:t>
            </a:r>
            <a:r>
              <a:rPr lang="en-US"/>
              <a:t>(searching backwards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57912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Wozniak et al</a:t>
            </a:r>
            <a:r>
              <a:rPr lang="en-US" dirty="0" smtClean="0"/>
              <a:t>. </a:t>
            </a:r>
            <a:r>
              <a:rPr lang="en-US" dirty="0"/>
              <a:t>A model for tracing and debugging large-scale task-parallel programs with MPE</a:t>
            </a:r>
            <a:r>
              <a:rPr lang="en-US" dirty="0" smtClean="0"/>
              <a:t>. </a:t>
            </a:r>
            <a:r>
              <a:rPr lang="en-US" dirty="0"/>
              <a:t>Proc. </a:t>
            </a:r>
            <a:r>
              <a:rPr lang="en-US" dirty="0" smtClean="0"/>
              <a:t>LASH-C at </a:t>
            </a:r>
            <a:r>
              <a:rPr lang="en-US" dirty="0" err="1" smtClean="0"/>
              <a:t>PPoPP</a:t>
            </a:r>
            <a:r>
              <a:rPr lang="en-US" dirty="0" smtClean="0"/>
              <a:t>, 2013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353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Swift/T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locality: Ability to send a task to a process</a:t>
            </a:r>
          </a:p>
          <a:p>
            <a:pPr lvl="1"/>
            <a:r>
              <a:rPr lang="en-US" dirty="0" smtClean="0"/>
              <a:t>Allows for big data –type applications</a:t>
            </a:r>
          </a:p>
          <a:p>
            <a:pPr lvl="1"/>
            <a:r>
              <a:rPr lang="en-US" dirty="0" smtClean="0"/>
              <a:t>Allows for </a:t>
            </a:r>
            <a:r>
              <a:rPr lang="en-US" dirty="0" err="1" smtClean="0"/>
              <a:t>stateful</a:t>
            </a:r>
            <a:r>
              <a:rPr lang="en-US" dirty="0" smtClean="0"/>
              <a:t> objects to remain resident in the workflow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location L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find_data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(D);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y = @location=L f(D, x);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Task priorities: Ability to set task priority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Useful for tweaking load balancing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Updateable variables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Allow data to be modified after its initial write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Consumer tasks may receive original or updated values when they emerge from the work queue</a:t>
            </a:r>
          </a:p>
          <a:p>
            <a:pPr lvl="1"/>
            <a:endParaRPr lang="en-US" dirty="0" smtClean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5257800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Wozniak et al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/>
              <a:t>Language features for scalable distributed-memory dataflow </a:t>
            </a:r>
            <a:r>
              <a:rPr lang="en-US" dirty="0" smtClean="0"/>
              <a:t>computing. </a:t>
            </a:r>
            <a:r>
              <a:rPr lang="en-US" dirty="0"/>
              <a:t>Proc. </a:t>
            </a:r>
            <a:r>
              <a:rPr lang="en-US" dirty="0" smtClean="0"/>
              <a:t>Dataflow Execution Models at PACT, 2014.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Swift/T: MPI TASKS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69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Dataflow+data-parallel</a:t>
            </a:r>
            <a:r>
              <a:rPr lang="en-US" dirty="0" smtClean="0"/>
              <a:t> analysis/visualization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057400" y="1979977"/>
            <a:ext cx="1981200" cy="1879601"/>
            <a:chOff x="2438400" y="2599267"/>
            <a:chExt cx="1981200" cy="1879601"/>
          </a:xfrm>
        </p:grpSpPr>
        <p:sp>
          <p:nvSpPr>
            <p:cNvPr id="4" name="Rectangle 3"/>
            <p:cNvSpPr/>
            <p:nvPr/>
          </p:nvSpPr>
          <p:spPr bwMode="auto">
            <a:xfrm>
              <a:off x="2438400" y="2599267"/>
              <a:ext cx="1981200" cy="3725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 smtClean="0"/>
                <a:t>Analysis Library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438400" y="2980266"/>
              <a:ext cx="1981200" cy="3725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 smtClean="0"/>
                <a:t>OSUFlow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3361266"/>
              <a:ext cx="1981200" cy="3725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 smtClean="0"/>
                <a:t>DIY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438400" y="3733800"/>
              <a:ext cx="1981200" cy="3725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 smtClean="0"/>
                <a:t>Parallel Runtime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438400" y="4106334"/>
              <a:ext cx="1981200" cy="37253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 smtClean="0"/>
                <a:t>MPI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8" y="1742314"/>
            <a:ext cx="1008805" cy="99966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>
            <a:off x="457200" y="2523960"/>
            <a:ext cx="1371600" cy="1413933"/>
          </a:xfrm>
          <a:prstGeom prst="rightArrow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62000" y="3789935"/>
            <a:ext cx="152400" cy="753533"/>
            <a:chOff x="8153400" y="2599267"/>
            <a:chExt cx="152400" cy="753533"/>
          </a:xfrm>
        </p:grpSpPr>
        <p:sp>
          <p:nvSpPr>
            <p:cNvPr id="19" name="Oval 18"/>
            <p:cNvSpPr/>
            <p:nvPr/>
          </p:nvSpPr>
          <p:spPr bwMode="auto">
            <a:xfrm>
              <a:off x="8153400" y="2599267"/>
              <a:ext cx="152400" cy="14393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153400" y="2904067"/>
              <a:ext cx="152400" cy="14393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8153400" y="3208867"/>
              <a:ext cx="152400" cy="14393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547243"/>
            <a:ext cx="1008805" cy="9996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99" y="3233341"/>
            <a:ext cx="1008805" cy="9996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38" y="3850096"/>
            <a:ext cx="1008805" cy="999662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6" idx="3"/>
            <a:endCxn id="16" idx="1"/>
          </p:cNvCxnSpPr>
          <p:nvPr/>
        </p:nvCxnSpPr>
        <p:spPr bwMode="auto">
          <a:xfrm flipV="1">
            <a:off x="4038600" y="2242145"/>
            <a:ext cx="838198" cy="686098"/>
          </a:xfrm>
          <a:prstGeom prst="straightConnector1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30" name="Straight Arrow Connector 29"/>
          <p:cNvCxnSpPr>
            <a:stCxn id="6" idx="3"/>
            <a:endCxn id="26" idx="1"/>
          </p:cNvCxnSpPr>
          <p:nvPr/>
        </p:nvCxnSpPr>
        <p:spPr bwMode="auto">
          <a:xfrm>
            <a:off x="4038600" y="2928243"/>
            <a:ext cx="809199" cy="804929"/>
          </a:xfrm>
          <a:prstGeom prst="straightConnector1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33" name="Straight Arrow Connector 32"/>
          <p:cNvCxnSpPr>
            <a:stCxn id="26" idx="3"/>
            <a:endCxn id="25" idx="1"/>
          </p:cNvCxnSpPr>
          <p:nvPr/>
        </p:nvCxnSpPr>
        <p:spPr bwMode="auto">
          <a:xfrm flipV="1">
            <a:off x="5856604" y="3047074"/>
            <a:ext cx="544195" cy="686098"/>
          </a:xfrm>
          <a:prstGeom prst="straightConnector1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36" name="Straight Arrow Connector 35"/>
          <p:cNvCxnSpPr>
            <a:stCxn id="16" idx="3"/>
            <a:endCxn id="25" idx="1"/>
          </p:cNvCxnSpPr>
          <p:nvPr/>
        </p:nvCxnSpPr>
        <p:spPr bwMode="auto">
          <a:xfrm>
            <a:off x="5885603" y="2242145"/>
            <a:ext cx="515196" cy="804929"/>
          </a:xfrm>
          <a:prstGeom prst="straightConnector1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39" name="Straight Arrow Connector 38"/>
          <p:cNvCxnSpPr>
            <a:stCxn id="26" idx="3"/>
            <a:endCxn id="27" idx="1"/>
          </p:cNvCxnSpPr>
          <p:nvPr/>
        </p:nvCxnSpPr>
        <p:spPr bwMode="auto">
          <a:xfrm>
            <a:off x="5856604" y="3733172"/>
            <a:ext cx="807934" cy="616755"/>
          </a:xfrm>
          <a:prstGeom prst="straightConnector1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1885101" y="4570056"/>
            <a:ext cx="4083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Dataflow-structured analysis framework </a:t>
            </a:r>
          </a:p>
          <a:p>
            <a:pPr algn="ctr"/>
            <a:r>
              <a:rPr lang="en-GB" b="1" dirty="0" smtClean="0"/>
              <a:t>based on OSUFlow/DIY</a:t>
            </a:r>
            <a:endParaRPr lang="en-US" b="1" dirty="0"/>
          </a:p>
        </p:txBody>
      </p:sp>
      <p:sp>
        <p:nvSpPr>
          <p:cNvPr id="17" name="Right Arrow 16"/>
          <p:cNvSpPr/>
          <p:nvPr/>
        </p:nvSpPr>
        <p:spPr bwMode="auto">
          <a:xfrm>
            <a:off x="457200" y="1600200"/>
            <a:ext cx="1371600" cy="141393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682674"/>
              </p:ext>
            </p:extLst>
          </p:nvPr>
        </p:nvGraphicFramePr>
        <p:xfrm>
          <a:off x="6664538" y="3733172"/>
          <a:ext cx="2103756" cy="2256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Acrobat Document" r:id="rId4" imgW="8010380" imgH="8591370" progId="AcroExch.Document.7">
                  <p:embed/>
                </p:oleObj>
              </mc:Choice>
              <mc:Fallback>
                <p:oleObj name="Acrobat Document" r:id="rId4" imgW="8010380" imgH="859137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64538" y="3733172"/>
                        <a:ext cx="2103756" cy="2256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67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43000"/>
          </a:xfrm>
        </p:spPr>
        <p:txBody>
          <a:bodyPr/>
          <a:lstStyle/>
          <a:p>
            <a:r>
              <a:rPr lang="en-US" dirty="0" smtClean="0"/>
              <a:t>Parameter optimization for data-parallel analysis: </a:t>
            </a:r>
            <a:br>
              <a:rPr lang="en-US" dirty="0" smtClean="0"/>
            </a:br>
            <a:r>
              <a:rPr lang="en-US" i="1" dirty="0" smtClean="0"/>
              <a:t>Block factor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766294"/>
              </p:ext>
            </p:extLst>
          </p:nvPr>
        </p:nvGraphicFramePr>
        <p:xfrm>
          <a:off x="762000" y="1752600"/>
          <a:ext cx="7776689" cy="352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Acrobat Document" r:id="rId3" imgW="12877724" imgH="5838735" progId="AcroExch.Document.7">
                  <p:embed/>
                </p:oleObj>
              </mc:Choice>
              <mc:Fallback>
                <p:oleObj name="Acrobat Document" r:id="rId3" imgW="12877724" imgH="583873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752600"/>
                        <a:ext cx="7776689" cy="352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963659" y="5562600"/>
            <a:ext cx="442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Can map blocks to processes in varying ways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69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/>
          <a:lstStyle/>
          <a:p>
            <a:r>
              <a:rPr lang="en-US" dirty="0"/>
              <a:t>Parameter optimization for data-parallel analysis: </a:t>
            </a:r>
            <a:br>
              <a:rPr lang="en-US" dirty="0"/>
            </a:br>
            <a:r>
              <a:rPr lang="en-US" i="1" dirty="0" smtClean="0"/>
              <a:t>Process configurations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541724"/>
              </p:ext>
            </p:extLst>
          </p:nvPr>
        </p:nvGraphicFramePr>
        <p:xfrm>
          <a:off x="990600" y="1371600"/>
          <a:ext cx="7229475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Acrobat Document" r:id="rId3" imgW="7229282" imgH="4229100" progId="AcroExch.Document.7">
                  <p:embed/>
                </p:oleObj>
              </mc:Choice>
              <mc:Fallback>
                <p:oleObj name="Acrobat Document" r:id="rId3" imgW="7229282" imgH="42291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371600"/>
                        <a:ext cx="7229475" cy="422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371600" y="5766316"/>
            <a:ext cx="6195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Try all configurations to find best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Goal: Rapidly develop and execute sweep of MPI executions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02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Swift/T OVERVIEW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</a:t>
            </a:r>
            <a:r>
              <a:rPr lang="en-US" dirty="0" err="1" smtClean="0"/>
              <a:t>MPI_Comm_create_group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 MPI 2, creating a </a:t>
            </a:r>
            <a:r>
              <a:rPr lang="en-US" dirty="0" err="1" smtClean="0"/>
              <a:t>subcommunicator</a:t>
            </a:r>
            <a:r>
              <a:rPr lang="en-US" dirty="0" smtClean="0"/>
              <a:t> was collective over the parent communicator</a:t>
            </a:r>
          </a:p>
          <a:p>
            <a:pPr lvl="1"/>
            <a:r>
              <a:rPr lang="en-US" dirty="0" smtClean="0"/>
              <a:t>Required global coordination</a:t>
            </a:r>
          </a:p>
          <a:p>
            <a:pPr lvl="1"/>
            <a:r>
              <a:rPr lang="en-US" dirty="0" smtClean="0"/>
              <a:t>Scalability concern</a:t>
            </a:r>
          </a:p>
          <a:p>
            <a:pPr lvl="1"/>
            <a:r>
              <a:rPr lang="en-US" dirty="0" smtClean="0"/>
              <a:t>(Could use  </a:t>
            </a:r>
            <a:r>
              <a:rPr lang="en-US" dirty="0" err="1" smtClean="0"/>
              <a:t>intercommunicator</a:t>
            </a:r>
            <a:r>
              <a:rPr lang="en-US" dirty="0" smtClean="0"/>
              <a:t> merges- somewhat slow)</a:t>
            </a:r>
          </a:p>
          <a:p>
            <a:r>
              <a:rPr lang="en-US" dirty="0" smtClean="0"/>
              <a:t>In MPI 3, the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MPI_Comm_create_group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allows the implementation to assemble the new communicator quickly from a group – only group members must participate</a:t>
            </a:r>
          </a:p>
          <a:p>
            <a:pPr lvl="1"/>
            <a:r>
              <a:rPr lang="en-US" dirty="0" smtClean="0"/>
              <a:t>In ADLB, servers just pass rank list for new group to workers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Motivating investigation by </a:t>
            </a:r>
            <a:r>
              <a:rPr lang="en-US" dirty="0" err="1" smtClean="0"/>
              <a:t>Dinan</a:t>
            </a:r>
            <a:r>
              <a:rPr lang="en-US" dirty="0" smtClean="0"/>
              <a:t> et al. identified fault tolerance and dynamic load balancing as key use cases – both relevant to Swift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Dinan</a:t>
            </a:r>
            <a:r>
              <a:rPr lang="en-US" dirty="0" smtClean="0"/>
              <a:t> et al., </a:t>
            </a:r>
            <a:r>
              <a:rPr lang="en-US" dirty="0" err="1" smtClean="0"/>
              <a:t>EuroMPI</a:t>
            </a:r>
            <a:r>
              <a:rPr lang="en-US" dirty="0" smtClean="0"/>
              <a:t> 2011.)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80319"/>
            <a:ext cx="8153400" cy="4434681"/>
          </a:xfrm>
        </p:spPr>
        <p:txBody>
          <a:bodyPr/>
          <a:lstStyle/>
          <a:p>
            <a:r>
              <a:rPr lang="en-US" dirty="0" smtClean="0"/>
              <a:t>Swift expression: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@par=8 f(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/>
              <a:t>When x, y are stored, Turbine releases task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/>
              <a:t>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parallelism=8</a:t>
            </a:r>
          </a:p>
          <a:p>
            <a:r>
              <a:rPr lang="en-US" dirty="0" smtClean="0"/>
              <a:t>Performs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ADLB_Put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(f, parallelism=8)</a:t>
            </a:r>
          </a:p>
          <a:p>
            <a:r>
              <a:rPr lang="en-US" dirty="0"/>
              <a:t>Each worker performs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ADLB_Get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(&amp;task,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/>
              <a:t>ADLB server finds 8 available workers</a:t>
            </a:r>
          </a:p>
          <a:p>
            <a:r>
              <a:rPr lang="en-US" dirty="0" smtClean="0"/>
              <a:t>Workers receive ranks from server</a:t>
            </a:r>
            <a:endParaRPr lang="en-US" dirty="0"/>
          </a:p>
          <a:p>
            <a:pPr lvl="1"/>
            <a:r>
              <a:rPr lang="en-US" b="1" dirty="0" smtClean="0"/>
              <a:t>Perform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MPI_Comm_create_group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ADLB_Get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/>
              <a:t>returns: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task=f, size(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)=8</a:t>
            </a:r>
          </a:p>
          <a:p>
            <a:r>
              <a:rPr lang="en-US" dirty="0" smtClean="0"/>
              <a:t>Workers perform user task</a:t>
            </a:r>
          </a:p>
          <a:p>
            <a:pPr lvl="1"/>
            <a:r>
              <a:rPr lang="en-US" dirty="0" smtClean="0"/>
              <a:t>communicate on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dirty="0" smtClean="0"/>
              <a:t> is released by Turbine</a:t>
            </a:r>
          </a:p>
          <a:p>
            <a:endParaRPr lang="en-US" dirty="0"/>
          </a:p>
        </p:txBody>
      </p:sp>
      <p:pic>
        <p:nvPicPr>
          <p:cNvPr id="8207" name="Picture 15" descr="C:\cygwin\home\justin\exm\papers\EuroMPI_2013\img\turb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954" y="3166531"/>
            <a:ext cx="4450080" cy="247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tasks in Swift/T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734154" y="3166531"/>
            <a:ext cx="457200" cy="381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5760797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Wozniak et al</a:t>
            </a:r>
            <a:r>
              <a:rPr lang="en-US" dirty="0" smtClean="0"/>
              <a:t>. </a:t>
            </a:r>
            <a:r>
              <a:rPr lang="en-US" dirty="0"/>
              <a:t>Dataflow coordination of data-parallel tasks via MPI </a:t>
            </a:r>
            <a:r>
              <a:rPr lang="en-US" dirty="0" smtClean="0"/>
              <a:t>3.0.</a:t>
            </a:r>
            <a:br>
              <a:rPr lang="en-US" dirty="0" smtClean="0"/>
            </a:br>
            <a:r>
              <a:rPr lang="en-US" dirty="0" err="1" smtClean="0"/>
              <a:t>Proc</a:t>
            </a:r>
            <a:r>
              <a:rPr lang="en-US" dirty="0" smtClean="0"/>
              <a:t> </a:t>
            </a:r>
            <a:r>
              <a:rPr lang="en-US" dirty="0" err="1" smtClean="0"/>
              <a:t>EuroMPI</a:t>
            </a:r>
            <a:r>
              <a:rPr lang="en-US" dirty="0" smtClean="0"/>
              <a:t>, 2013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52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OSUFlow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848600" cy="4800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// Define call to OSUFlow feature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MpiDraw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@par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(float t)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mpidraw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bf) "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mpidraw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main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b in [0:7]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// Block factor: 1-128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bf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round(2**b);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n in [4:9]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// Number of processes/task: 16-512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round(2**n);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@par=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mpidraw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(bf);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("RESULT: bf=%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=%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-&gt; time=%0.3f",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bf,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     t);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}}}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5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C:\cygwin\home\justin\exm\papers\EuroMPI_2013\img\osuflow-6126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1218"/>
            <a:ext cx="8763000" cy="67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014" y="5257800"/>
            <a:ext cx="4514436" cy="1066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imes from 222s (blue) to 948 (red)</a:t>
            </a:r>
          </a:p>
          <a:p>
            <a:r>
              <a:rPr lang="en-US" dirty="0" smtClean="0"/>
              <a:t>Best results (fastest times) at </a:t>
            </a:r>
            <a:r>
              <a:rPr lang="en-US" dirty="0" err="1" smtClean="0"/>
              <a:t>np</a:t>
            </a:r>
            <a:r>
              <a:rPr lang="en-US" dirty="0" smtClean="0"/>
              <a:t>=256, high block parameter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245323"/>
              </p:ext>
            </p:extLst>
          </p:nvPr>
        </p:nvGraphicFramePr>
        <p:xfrm>
          <a:off x="2000250" y="1581150"/>
          <a:ext cx="47815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Acrobat Document" r:id="rId4" imgW="4781425" imgH="3752760" progId="AcroExch.Document.7">
                  <p:embed/>
                </p:oleObj>
              </mc:Choice>
              <mc:Fallback>
                <p:oleObj name="Acrobat Document" r:id="rId4" imgW="4781425" imgH="375276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1581150"/>
                        <a:ext cx="4781550" cy="375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5-Point Star 5"/>
          <p:cNvSpPr/>
          <p:nvPr/>
        </p:nvSpPr>
        <p:spPr bwMode="auto">
          <a:xfrm>
            <a:off x="2457450" y="3228975"/>
            <a:ext cx="228600" cy="228600"/>
          </a:xfrm>
          <a:prstGeom prst="star5">
            <a:avLst/>
          </a:prstGeom>
          <a:solidFill>
            <a:schemeClr val="bg2"/>
          </a:solidFill>
          <a:ln w="381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 bwMode="auto">
          <a:xfrm>
            <a:off x="6419850" y="3228975"/>
            <a:ext cx="228600" cy="228600"/>
          </a:xfrm>
          <a:prstGeom prst="star5">
            <a:avLst/>
          </a:prstGeom>
          <a:solidFill>
            <a:srgbClr val="FFFF00"/>
          </a:solidFill>
          <a:ln w="38100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 bwMode="auto">
          <a:xfrm>
            <a:off x="4514850" y="3228975"/>
            <a:ext cx="228600" cy="228600"/>
          </a:xfrm>
          <a:prstGeom prst="star5">
            <a:avLst/>
          </a:prstGeom>
          <a:solidFill>
            <a:schemeClr val="bg2"/>
          </a:solidFill>
          <a:ln w="381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2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Swift/T APPLICATIONS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3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Swift integration into NAMD and VMD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www.ci.uchicago.edu/swift    www.mcs.anl.gov/exm</a:t>
            </a:r>
            <a:endParaRPr lang="en-US" dirty="0"/>
          </a:p>
        </p:txBody>
      </p:sp>
      <p:pic>
        <p:nvPicPr>
          <p:cNvPr id="6" name="Picture 5" descr="Screen Shot 2014-08-05 at 9.46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8763000" cy="571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68868"/>
            <a:ext cx="2941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www.ks.uiuc.edu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/Research/swift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6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ExMatEx</a:t>
            </a:r>
            <a:r>
              <a:rPr lang="en-US" dirty="0" smtClean="0"/>
              <a:t>: Co-design for materials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CoHMM: Heterogeneous </a:t>
            </a:r>
            <a:r>
              <a:rPr lang="en-US" dirty="0" err="1" smtClean="0"/>
              <a:t>Multiscale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CoMD: Molecular Dynamics</a:t>
            </a:r>
          </a:p>
          <a:p>
            <a:r>
              <a:rPr lang="en-US" dirty="0" smtClean="0"/>
              <a:t>Coarse-grain strain evolution using basic conservation laws</a:t>
            </a:r>
          </a:p>
          <a:p>
            <a:r>
              <a:rPr lang="en-US" dirty="0" smtClean="0"/>
              <a:t>Fine-grain molecular dynamics as necessary for physical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7913" y="6050002"/>
            <a:ext cx="305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http://www.exmatex.org</a:t>
            </a:r>
          </a:p>
        </p:txBody>
      </p:sp>
      <p:pic>
        <p:nvPicPr>
          <p:cNvPr id="8194" name="Picture 2" descr="Schematic illustration&#10;          of our strategy for multiscale modeling of elastodyna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09548"/>
            <a:ext cx="8663355" cy="175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CoHMM/Swift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590800"/>
            <a:ext cx="2819400" cy="6340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MS PGothic" pitchFamily="34" charset="-128"/>
                <a:cs typeface="MS PGothic" pitchFamily="34" charset="-128"/>
              </a:rPr>
              <a:t>CoHMM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MS PGothic" pitchFamily="34" charset="-128"/>
              <a:cs typeface="MS PGothic" pitchFamily="34" charset="-128"/>
            </a:endParaRPr>
          </a:p>
        </p:txBody>
      </p:sp>
      <p:cxnSp>
        <p:nvCxnSpPr>
          <p:cNvPr id="8" name="Elbow Connector 7"/>
          <p:cNvCxnSpPr>
            <a:stCxn id="6" idx="1"/>
            <a:endCxn id="5" idx="1"/>
          </p:cNvCxnSpPr>
          <p:nvPr/>
        </p:nvCxnSpPr>
        <p:spPr bwMode="auto">
          <a:xfrm rot="10800000" flipV="1">
            <a:off x="1752600" y="2907820"/>
            <a:ext cx="12700" cy="1384539"/>
          </a:xfrm>
          <a:prstGeom prst="bentConnector3">
            <a:avLst>
              <a:gd name="adj1" fmla="val 424528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6" name="Elbow Connector 15"/>
          <p:cNvCxnSpPr>
            <a:stCxn id="5" idx="3"/>
            <a:endCxn id="6" idx="3"/>
          </p:cNvCxnSpPr>
          <p:nvPr/>
        </p:nvCxnSpPr>
        <p:spPr bwMode="auto">
          <a:xfrm flipV="1">
            <a:off x="4572000" y="2907821"/>
            <a:ext cx="12700" cy="1384539"/>
          </a:xfrm>
          <a:prstGeom prst="bentConnector3">
            <a:avLst>
              <a:gd name="adj1" fmla="val 370188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029200" y="4421037"/>
            <a:ext cx="36686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1000’s lines of  sequential 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Simplified MD simulator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Typically called as standalone </a:t>
            </a:r>
            <a:br>
              <a:rPr lang="en-US" sz="2000" dirty="0" smtClean="0"/>
            </a:br>
            <a:r>
              <a:rPr lang="en-US" sz="2000" dirty="0" smtClean="0"/>
              <a:t>program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We exposed CoMD  as a Swift  </a:t>
            </a:r>
            <a:br>
              <a:rPr lang="en-US" sz="2000" dirty="0" smtClean="0"/>
            </a:br>
            <a:r>
              <a:rPr lang="en-US" sz="2000" dirty="0" smtClean="0"/>
              <a:t>function –  no exec()</a:t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029200" y="2446155"/>
            <a:ext cx="385573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300 lines of  sequential 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Coordinates multiple sequential </a:t>
            </a:r>
            <a:br>
              <a:rPr lang="en-US" sz="2000" dirty="0" smtClean="0"/>
            </a:br>
            <a:r>
              <a:rPr lang="en-US" sz="2000" dirty="0" smtClean="0"/>
              <a:t>calls to CoMD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We rewrote this in Swift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2057400" y="4280139"/>
            <a:ext cx="2819400" cy="6340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MS PGothic" pitchFamily="34" charset="-128"/>
                <a:cs typeface="MS PGothic" pitchFamily="34" charset="-128"/>
              </a:rPr>
              <a:t>CoMD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905000" y="4127739"/>
            <a:ext cx="2819400" cy="6340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MS PGothic" pitchFamily="34" charset="-128"/>
                <a:cs typeface="MS PGothic" pitchFamily="34" charset="-128"/>
              </a:rPr>
              <a:t>CoMD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52600" y="3975339"/>
            <a:ext cx="2819400" cy="6340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MS PGothic" pitchFamily="34" charset="-128"/>
                <a:cs typeface="MS PGothic" pitchFamily="34" charset="-128"/>
              </a:rPr>
              <a:t>CoMD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82967" y="4929997"/>
            <a:ext cx="3282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Concurrency gained primarily </a:t>
            </a:r>
            <a:br>
              <a:rPr lang="en-US" dirty="0" smtClean="0"/>
            </a:br>
            <a:r>
              <a:rPr lang="en-US" dirty="0" smtClean="0"/>
              <a:t>by calls  to CoMD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7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3" grpId="0" animBg="1"/>
      <p:bldP spid="22" grpId="0" animBg="1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CoMD: Library access from Swift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610600" cy="3306763"/>
          </a:xfrm>
        </p:spPr>
        <p:txBody>
          <a:bodyPr/>
          <a:lstStyle/>
          <a:p>
            <a:r>
              <a:rPr lang="en-US" b="1" dirty="0" smtClean="0"/>
              <a:t>CoMD binding: (example-1)</a:t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 = "-f data/8k.inp.gz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 = 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foreach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 in [0:N-1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{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float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virial_stress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COMDSWIFT_runSim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(s);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("Swift: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virial_stress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%e",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virial_stress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7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CoMD: Library access from CoHMM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548334"/>
            <a:ext cx="79248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b="1" u="sng" dirty="0" smtClean="0"/>
              <a:t>Swift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define ZERO_TEMP_COMD "../../</a:t>
            </a:r>
            <a:r>
              <a:rPr lang="es-ES" dirty="0" err="1">
                <a:latin typeface="Courier New" pitchFamily="49" charset="0"/>
                <a:cs typeface="Courier New" pitchFamily="49" charset="0"/>
              </a:rPr>
              <a:t>CoMD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ES" dirty="0" err="1">
                <a:latin typeface="Courier New" pitchFamily="49" charset="0"/>
                <a:cs typeface="Courier New" pitchFamily="49" charset="0"/>
              </a:rPr>
              <a:t>CoMD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 -x 6 -y 6 -z 6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"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ZERO_TEMP_COMD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string command = ZERO_TEMP_COMD;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stressXX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COMDSWIFT_runSim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(command);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//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Just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derivative of the zero temp energy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stressXX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rho0*c*c*(A-1);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5765"/>
            <a:ext cx="792480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s-ES" dirty="0">
                <a:latin typeface="Courier New" pitchFamily="49" charset="0"/>
                <a:cs typeface="Courier New" pitchFamily="49" charset="0"/>
              </a:rPr>
              <a:t>#define ZERO_TEMP_COMD "../../</a:t>
            </a:r>
            <a:r>
              <a:rPr lang="es-ES" dirty="0" err="1">
                <a:latin typeface="Courier New" pitchFamily="49" charset="0"/>
                <a:cs typeface="Courier New" pitchFamily="49" charset="0"/>
              </a:rPr>
              <a:t>CoMD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ES" dirty="0" err="1">
                <a:latin typeface="Courier New" pitchFamily="49" charset="0"/>
                <a:cs typeface="Courier New" pitchFamily="49" charset="0"/>
              </a:rPr>
              <a:t>CoMD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 -x 6 -y 6 -z 6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ifdef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ZERO_TEMP_COMD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open pipe to CoMD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fPipe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ZERO_TEMP_COMD,"r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fPipe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NULL)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5 at 9.42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7115"/>
          <a:stretch/>
        </p:blipFill>
        <p:spPr>
          <a:xfrm>
            <a:off x="12322" y="2060448"/>
            <a:ext cx="9144000" cy="44165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/>
          <a:lstStyle/>
          <a:p>
            <a:r>
              <a:rPr lang="en-US" dirty="0"/>
              <a:t>Swift/T: Swift for high-performance computing</a:t>
            </a:r>
            <a:endParaRPr lang="en-US" dirty="0">
              <a:solidFill>
                <a:srgbClr val="3A81B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08663" y="1330865"/>
            <a:ext cx="1676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Had this: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(Swift/K)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7600" y="1348503"/>
            <a:ext cx="470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D405D"/>
                </a:solidFill>
              </a:rPr>
              <a:t>For extreme scale, we need this:</a:t>
            </a:r>
            <a:br>
              <a:rPr lang="en-US" sz="2400" dirty="0" smtClean="0">
                <a:solidFill>
                  <a:srgbClr val="1D405D"/>
                </a:solidFill>
              </a:rPr>
            </a:br>
            <a:r>
              <a:rPr lang="en-US" sz="2400" dirty="0" smtClean="0">
                <a:solidFill>
                  <a:srgbClr val="1D405D"/>
                </a:solidFill>
              </a:rPr>
              <a:t>(Swift/T)</a:t>
            </a:r>
            <a:endParaRPr lang="en-US" sz="2400" dirty="0">
              <a:solidFill>
                <a:srgbClr val="1D40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3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CoHMM: Translation </a:t>
            </a:r>
            <a:r>
              <a:rPr lang="en-US" dirty="0"/>
              <a:t>from C to </a:t>
            </a:r>
            <a:r>
              <a:rPr lang="en-US" dirty="0" smtClean="0"/>
              <a:t>Swift: main()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464" y="1600200"/>
            <a:ext cx="7924800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char 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{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initializedConservedFields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nn-NO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nn-NO" dirty="0">
                <a:latin typeface="Courier New" pitchFamily="49" charset="0"/>
                <a:cs typeface="Courier New" pitchFamily="49" charset="0"/>
              </a:rPr>
              <a:t>(i = 0; i &lt; 100; i++)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(j = 0; j &lt; 1; j++)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fullStep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10000"/>
            <a:ext cx="7924800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Swift</a:t>
            </a:r>
            <a:br>
              <a:rPr lang="en-US" sz="2400" b="1" u="sng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main {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(A[0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p[0], e[0])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initializedConservedFields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 = 0; t &lt; 5; t = t+1) {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(A[t+1], p[t+1], e[t+1])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fullStep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(A[t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], p[t], e[t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CoHMM: Translation from C to Swift: </a:t>
            </a:r>
            <a:r>
              <a:rPr lang="en-US" dirty="0" smtClean="0"/>
              <a:t>call CoMD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4709" y="967596"/>
            <a:ext cx="82296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latin typeface="+mn-lt"/>
              </a:rPr>
              <a:t>C</a:t>
            </a:r>
            <a:r>
              <a:rPr lang="fr-FR" sz="2400" dirty="0" smtClean="0">
                <a:latin typeface="Courier New"/>
              </a:rPr>
              <a:t/>
            </a:r>
            <a:br>
              <a:rPr lang="fr-FR" sz="2400" dirty="0" smtClean="0">
                <a:latin typeface="Courier New"/>
              </a:rPr>
            </a:br>
            <a:r>
              <a:rPr lang="fr-FR" dirty="0" err="1" smtClean="0">
                <a:latin typeface="Courier New"/>
              </a:rPr>
              <a:t>void</a:t>
            </a:r>
            <a:r>
              <a:rPr lang="fr-FR" dirty="0" smtClean="0">
                <a:latin typeface="Courier New"/>
              </a:rPr>
              <a:t> </a:t>
            </a:r>
            <a:r>
              <a:rPr lang="fr-FR" b="1" dirty="0">
                <a:latin typeface="Courier New"/>
              </a:rPr>
              <a:t>fluxes</a:t>
            </a:r>
            <a:r>
              <a:rPr lang="fr-FR" dirty="0">
                <a:latin typeface="Courier New"/>
              </a:rPr>
              <a:t>(double *A, double *p, double *</a:t>
            </a:r>
            <a:r>
              <a:rPr lang="fr-FR" dirty="0" smtClean="0">
                <a:latin typeface="Courier New"/>
              </a:rPr>
              <a:t>e,</a:t>
            </a:r>
            <a:br>
              <a:rPr lang="fr-FR" dirty="0" smtClean="0">
                <a:latin typeface="Courier New"/>
              </a:rPr>
            </a:br>
            <a:r>
              <a:rPr lang="fr-FR" dirty="0" smtClean="0">
                <a:latin typeface="Courier New"/>
              </a:rPr>
              <a:t>            double </a:t>
            </a:r>
            <a:r>
              <a:rPr lang="fr-FR" dirty="0">
                <a:latin typeface="Courier New"/>
              </a:rPr>
              <a:t>*</a:t>
            </a:r>
            <a:r>
              <a:rPr lang="fr-FR" dirty="0" err="1">
                <a:latin typeface="Courier New"/>
              </a:rPr>
              <a:t>f_A</a:t>
            </a:r>
            <a:r>
              <a:rPr lang="fr-FR" dirty="0">
                <a:latin typeface="Courier New"/>
              </a:rPr>
              <a:t>, double *</a:t>
            </a:r>
            <a:r>
              <a:rPr lang="fr-FR" dirty="0" err="1">
                <a:latin typeface="Courier New"/>
              </a:rPr>
              <a:t>f_p</a:t>
            </a:r>
            <a:r>
              <a:rPr lang="fr-FR" dirty="0">
                <a:latin typeface="Courier New"/>
              </a:rPr>
              <a:t>, double *</a:t>
            </a:r>
            <a:r>
              <a:rPr lang="fr-FR" dirty="0" err="1">
                <a:latin typeface="Courier New"/>
              </a:rPr>
              <a:t>f_e</a:t>
            </a:r>
            <a:r>
              <a:rPr lang="fr-FR" dirty="0" smtClean="0">
                <a:latin typeface="Courier New"/>
              </a:rPr>
              <a:t>) {</a:t>
            </a:r>
            <a:endParaRPr lang="en-US" dirty="0">
              <a:latin typeface="Courier New"/>
            </a:endParaRPr>
          </a:p>
          <a:p>
            <a:r>
              <a:rPr lang="nn-NO" dirty="0">
                <a:latin typeface="Courier New"/>
              </a:rPr>
              <a:t>    for </a:t>
            </a:r>
            <a:r>
              <a:rPr lang="nn-NO" dirty="0" smtClean="0">
                <a:latin typeface="Courier New"/>
              </a:rPr>
              <a:t>(int i </a:t>
            </a:r>
            <a:r>
              <a:rPr lang="nn-NO" dirty="0">
                <a:latin typeface="Courier New"/>
              </a:rPr>
              <a:t>= 0; i &lt; L; i++) {</a:t>
            </a:r>
          </a:p>
          <a:p>
            <a:r>
              <a:rPr lang="en-US" dirty="0">
                <a:latin typeface="Courier New"/>
              </a:rPr>
              <a:t>        double stress = </a:t>
            </a:r>
            <a:r>
              <a:rPr lang="en-US" b="1" dirty="0" err="1">
                <a:latin typeface="Courier New"/>
              </a:rPr>
              <a:t>stressFn</a:t>
            </a:r>
            <a:r>
              <a:rPr lang="en-US" b="1" dirty="0">
                <a:latin typeface="Courier New"/>
              </a:rPr>
              <a:t>(A[i], e[i]);</a:t>
            </a:r>
          </a:p>
          <a:p>
            <a:r>
              <a:rPr lang="en-US" dirty="0">
                <a:latin typeface="Courier New"/>
              </a:rPr>
              <a:t>        double v = p[i] / rho0;</a:t>
            </a:r>
            <a:br>
              <a:rPr lang="en-US" dirty="0">
                <a:latin typeface="Courier New"/>
              </a:rPr>
            </a:br>
            <a:r>
              <a:rPr lang="en-US" dirty="0" smtClean="0">
                <a:latin typeface="Courier New"/>
              </a:rPr>
              <a:t>        </a:t>
            </a:r>
            <a:r>
              <a:rPr lang="en-US" dirty="0" err="1" smtClean="0">
                <a:latin typeface="Courier New"/>
              </a:rPr>
              <a:t>f_A</a:t>
            </a:r>
            <a:r>
              <a:rPr lang="en-US" dirty="0" smtClean="0">
                <a:latin typeface="Courier New"/>
              </a:rPr>
              <a:t>[i</a:t>
            </a:r>
            <a:r>
              <a:rPr lang="en-US" dirty="0">
                <a:latin typeface="Courier New"/>
              </a:rPr>
              <a:t>] = -v;</a:t>
            </a:r>
          </a:p>
          <a:p>
            <a:r>
              <a:rPr lang="en-US" dirty="0">
                <a:latin typeface="Courier New"/>
              </a:rPr>
              <a:t>        </a:t>
            </a:r>
            <a:r>
              <a:rPr lang="en-US" dirty="0" err="1">
                <a:latin typeface="Courier New"/>
              </a:rPr>
              <a:t>f_p</a:t>
            </a:r>
            <a:r>
              <a:rPr lang="en-US" dirty="0">
                <a:latin typeface="Courier New"/>
              </a:rPr>
              <a:t>[i] = -stress;</a:t>
            </a:r>
          </a:p>
          <a:p>
            <a:r>
              <a:rPr lang="en-US" dirty="0">
                <a:latin typeface="Courier New"/>
              </a:rPr>
              <a:t>        </a:t>
            </a:r>
            <a:r>
              <a:rPr lang="en-US" dirty="0" err="1">
                <a:latin typeface="Courier New"/>
              </a:rPr>
              <a:t>f_e</a:t>
            </a:r>
            <a:r>
              <a:rPr lang="en-US" dirty="0">
                <a:latin typeface="Courier New"/>
              </a:rPr>
              <a:t>[i] = -stress*v;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09" y="3668256"/>
            <a:ext cx="82296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latin typeface="+mn-lt"/>
              </a:rPr>
              <a:t>Swift</a:t>
            </a:r>
            <a:r>
              <a:rPr lang="fr-FR" sz="2400" dirty="0" smtClean="0">
                <a:latin typeface="Courier New"/>
              </a:rPr>
              <a:t/>
            </a:r>
            <a:br>
              <a:rPr lang="fr-FR" sz="2400" dirty="0" smtClean="0">
                <a:latin typeface="Courier New"/>
              </a:rPr>
            </a:br>
            <a:r>
              <a:rPr lang="en-US" dirty="0" smtClean="0">
                <a:latin typeface="Courier New"/>
              </a:rPr>
              <a:t>(float </a:t>
            </a:r>
            <a:r>
              <a:rPr lang="en-US" dirty="0" err="1">
                <a:latin typeface="Courier New"/>
              </a:rPr>
              <a:t>f_A</a:t>
            </a:r>
            <a:r>
              <a:rPr lang="en-US" dirty="0">
                <a:latin typeface="Courier New"/>
              </a:rPr>
              <a:t>[], float </a:t>
            </a:r>
            <a:r>
              <a:rPr lang="en-US" dirty="0" err="1">
                <a:latin typeface="Courier New"/>
              </a:rPr>
              <a:t>f_p</a:t>
            </a:r>
            <a:r>
              <a:rPr lang="en-US" dirty="0">
                <a:latin typeface="Courier New"/>
              </a:rPr>
              <a:t>[], float </a:t>
            </a:r>
            <a:r>
              <a:rPr lang="en-US" dirty="0" err="1">
                <a:latin typeface="Courier New"/>
              </a:rPr>
              <a:t>f_e</a:t>
            </a:r>
            <a:r>
              <a:rPr lang="en-US" dirty="0">
                <a:latin typeface="Courier New"/>
              </a:rPr>
              <a:t>[])</a:t>
            </a:r>
          </a:p>
          <a:p>
            <a:r>
              <a:rPr lang="en-US" b="1" dirty="0">
                <a:latin typeface="Courier New"/>
              </a:rPr>
              <a:t>fluxes</a:t>
            </a:r>
            <a:r>
              <a:rPr lang="en-US" dirty="0">
                <a:latin typeface="Courier New"/>
              </a:rPr>
              <a:t>(float A[], float p[], float e[]) {</a:t>
            </a:r>
          </a:p>
          <a:p>
            <a:r>
              <a:rPr lang="en-US" dirty="0">
                <a:latin typeface="Courier New"/>
              </a:rPr>
              <a:t>  </a:t>
            </a:r>
            <a:r>
              <a:rPr lang="en-US" dirty="0" err="1">
                <a:latin typeface="Courier New"/>
              </a:rPr>
              <a:t>foreach</a:t>
            </a:r>
            <a:r>
              <a:rPr lang="en-US" dirty="0">
                <a:latin typeface="Courier New"/>
              </a:rPr>
              <a:t> i in [0:L-1] {</a:t>
            </a:r>
          </a:p>
          <a:p>
            <a:r>
              <a:rPr lang="en-US" dirty="0">
                <a:latin typeface="Courier New"/>
              </a:rPr>
              <a:t>        float stress = </a:t>
            </a:r>
            <a:r>
              <a:rPr lang="en-US" b="1" dirty="0" err="1">
                <a:latin typeface="Courier New"/>
              </a:rPr>
              <a:t>stressFn</a:t>
            </a:r>
            <a:r>
              <a:rPr lang="en-US" b="1" dirty="0">
                <a:latin typeface="Courier New"/>
              </a:rPr>
              <a:t>(A[i</a:t>
            </a:r>
            <a:r>
              <a:rPr lang="en-US" b="1" dirty="0" smtClean="0">
                <a:latin typeface="Courier New"/>
              </a:rPr>
              <a:t>], e[i]);</a:t>
            </a:r>
            <a:endParaRPr lang="en-US" b="1" dirty="0">
              <a:latin typeface="Courier New"/>
            </a:endParaRPr>
          </a:p>
          <a:p>
            <a:r>
              <a:rPr lang="en-US" dirty="0">
                <a:latin typeface="Courier New"/>
              </a:rPr>
              <a:t>        float v = p[i] / rho0;</a:t>
            </a:r>
            <a:br>
              <a:rPr lang="en-US" dirty="0">
                <a:latin typeface="Courier New"/>
              </a:rPr>
            </a:br>
            <a:r>
              <a:rPr lang="en-US" dirty="0" smtClean="0">
                <a:latin typeface="Courier New"/>
              </a:rPr>
              <a:t>        </a:t>
            </a:r>
            <a:r>
              <a:rPr lang="en-US" dirty="0" err="1" smtClean="0">
                <a:latin typeface="Courier New"/>
              </a:rPr>
              <a:t>f_A</a:t>
            </a:r>
            <a:r>
              <a:rPr lang="en-US" dirty="0" smtClean="0">
                <a:latin typeface="Courier New"/>
              </a:rPr>
              <a:t>[i</a:t>
            </a:r>
            <a:r>
              <a:rPr lang="en-US" dirty="0">
                <a:latin typeface="Courier New"/>
              </a:rPr>
              <a:t>] = -v;</a:t>
            </a:r>
          </a:p>
          <a:p>
            <a:r>
              <a:rPr lang="en-US" dirty="0">
                <a:latin typeface="Courier New"/>
              </a:rPr>
              <a:t>        </a:t>
            </a:r>
            <a:r>
              <a:rPr lang="en-US" dirty="0" err="1">
                <a:latin typeface="Courier New"/>
              </a:rPr>
              <a:t>f_p</a:t>
            </a:r>
            <a:r>
              <a:rPr lang="en-US" dirty="0">
                <a:latin typeface="Courier New"/>
              </a:rPr>
              <a:t>[i] = -stress;</a:t>
            </a:r>
          </a:p>
          <a:p>
            <a:r>
              <a:rPr lang="en-US" dirty="0">
                <a:latin typeface="Courier New"/>
              </a:rPr>
              <a:t>        </a:t>
            </a:r>
            <a:r>
              <a:rPr lang="en-US" dirty="0" err="1">
                <a:latin typeface="Courier New"/>
              </a:rPr>
              <a:t>f_e</a:t>
            </a:r>
            <a:r>
              <a:rPr lang="en-US" dirty="0">
                <a:latin typeface="Courier New"/>
              </a:rPr>
              <a:t>[i] = -stress*v;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build a </a:t>
            </a:r>
            <a:r>
              <a:rPr lang="en-US" dirty="0" err="1" smtClean="0"/>
              <a:t>Makefile</a:t>
            </a:r>
            <a:r>
              <a:rPr lang="en-US" dirty="0" smtClean="0"/>
              <a:t> in Swift?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r>
              <a:rPr lang="en-US" dirty="0" smtClean="0"/>
              <a:t>User wants to test a variety of compiler optimizations</a:t>
            </a:r>
          </a:p>
          <a:p>
            <a:r>
              <a:rPr lang="en-US" dirty="0" smtClean="0"/>
              <a:t>Compile set of codes under wide range of possible configurations</a:t>
            </a:r>
          </a:p>
          <a:p>
            <a:r>
              <a:rPr lang="en-US" dirty="0" smtClean="0"/>
              <a:t>Run each compiled code to obtain performance numbers</a:t>
            </a:r>
          </a:p>
          <a:p>
            <a:r>
              <a:rPr lang="en-US" dirty="0" smtClean="0"/>
              <a:t>Run this at large scale on a supercomputer (Cray XE6)</a:t>
            </a:r>
          </a:p>
          <a:p>
            <a:endParaRPr lang="en-US" dirty="0"/>
          </a:p>
          <a:p>
            <a:r>
              <a:rPr lang="en-US" b="1" dirty="0">
                <a:cs typeface="Courier New" panose="02070309020205020404" pitchFamily="49" charset="0"/>
              </a:rPr>
              <a:t>In </a:t>
            </a:r>
            <a:r>
              <a:rPr lang="en-US" b="1" dirty="0" smtClean="0">
                <a:cs typeface="Courier New" panose="02070309020205020404" pitchFamily="49" charset="0"/>
              </a:rPr>
              <a:t>Make you </a:t>
            </a:r>
            <a:r>
              <a:rPr lang="en-US" b="1" dirty="0">
                <a:cs typeface="Courier New" panose="02070309020205020404" pitchFamily="49" charset="0"/>
              </a:rPr>
              <a:t>say: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CFLAGS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...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$(CFLAGS)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cs typeface="Courier New" panose="02070309020205020404" pitchFamily="49" charset="0"/>
              </a:rPr>
              <a:t>In </a:t>
            </a:r>
            <a:r>
              <a:rPr lang="en-US" b="1" dirty="0">
                <a:cs typeface="Courier New" panose="02070309020205020404" pitchFamily="49" charset="0"/>
              </a:rPr>
              <a:t>Swift you say: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cflags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 = ...;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f_o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f_c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cflags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72A8AB-E2B4-3D48-AA1B-D3ADE456AFA1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8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CHEW example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 smtClean="0"/>
              <a:t>Apps</a:t>
            </a:r>
            <a:r>
              <a:rPr lang="en-US" dirty="0"/>
              <a:t/>
            </a:r>
            <a:br>
              <a:rPr lang="en-US" dirty="0"/>
            </a:br>
            <a:r>
              <a:rPr lang="en-US" sz="1400" dirty="0"/>
              <a:t>app (</a:t>
            </a:r>
            <a:r>
              <a:rPr lang="en-US" sz="1400" dirty="0" err="1"/>
              <a:t>object_file</a:t>
            </a:r>
            <a:r>
              <a:rPr lang="en-US" sz="1400" dirty="0"/>
              <a:t> o) </a:t>
            </a:r>
            <a:r>
              <a:rPr lang="en-US" sz="1400" dirty="0" err="1"/>
              <a:t>gcc</a:t>
            </a:r>
            <a:r>
              <a:rPr lang="en-US" sz="1400" dirty="0"/>
              <a:t>(</a:t>
            </a:r>
            <a:r>
              <a:rPr lang="en-US" sz="1400" dirty="0" err="1"/>
              <a:t>c_file</a:t>
            </a:r>
            <a:r>
              <a:rPr lang="en-US" sz="1400" dirty="0"/>
              <a:t> c, string </a:t>
            </a:r>
            <a:r>
              <a:rPr lang="en-US" sz="1400" dirty="0" err="1"/>
              <a:t>cflags</a:t>
            </a:r>
            <a:r>
              <a:rPr lang="en-US" sz="1400" dirty="0" smtClean="0"/>
              <a:t>[]) {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// Example:</a:t>
            </a:r>
          </a:p>
          <a:p>
            <a:pPr marL="0" indent="0">
              <a:buNone/>
            </a:pPr>
            <a:r>
              <a:rPr lang="en-US" sz="1400" dirty="0"/>
              <a:t>//  </a:t>
            </a:r>
            <a:r>
              <a:rPr lang="en-US" sz="1400" dirty="0" err="1"/>
              <a:t>gcc</a:t>
            </a:r>
            <a:r>
              <a:rPr lang="en-US" sz="1400" dirty="0"/>
              <a:t>   -c   -O2    -o  </a:t>
            </a:r>
            <a:r>
              <a:rPr lang="en-US" sz="1400" dirty="0" err="1"/>
              <a:t>f.o</a:t>
            </a:r>
            <a:r>
              <a:rPr lang="en-US" sz="1400" dirty="0"/>
              <a:t> </a:t>
            </a:r>
            <a:r>
              <a:rPr lang="en-US" sz="1400" dirty="0" err="1"/>
              <a:t>f.c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"</a:t>
            </a:r>
            <a:r>
              <a:rPr lang="en-US" sz="1400" dirty="0" err="1"/>
              <a:t>gcc</a:t>
            </a:r>
            <a:r>
              <a:rPr lang="en-US" sz="1400" dirty="0"/>
              <a:t>" "-c" </a:t>
            </a:r>
            <a:r>
              <a:rPr lang="en-US" sz="1400" dirty="0" err="1"/>
              <a:t>cflags</a:t>
            </a:r>
            <a:r>
              <a:rPr lang="en-US" sz="1400" dirty="0"/>
              <a:t> "-o" o   c;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app (</a:t>
            </a:r>
            <a:r>
              <a:rPr lang="en-US" sz="1400" dirty="0" err="1"/>
              <a:t>x_file</a:t>
            </a:r>
            <a:r>
              <a:rPr lang="en-US" sz="1400" dirty="0"/>
              <a:t> x) </a:t>
            </a:r>
            <a:r>
              <a:rPr lang="en-US" sz="1400" dirty="0" err="1"/>
              <a:t>ld</a:t>
            </a:r>
            <a:r>
              <a:rPr lang="en-US" sz="1400" dirty="0"/>
              <a:t>(</a:t>
            </a:r>
            <a:r>
              <a:rPr lang="en-US" sz="1400" dirty="0" err="1"/>
              <a:t>object_file</a:t>
            </a:r>
            <a:r>
              <a:rPr lang="en-US" sz="1400" dirty="0"/>
              <a:t> o[], string </a:t>
            </a:r>
            <a:r>
              <a:rPr lang="en-US" sz="1400" dirty="0" err="1"/>
              <a:t>ldflags</a:t>
            </a:r>
            <a:r>
              <a:rPr lang="en-US" sz="1400" dirty="0" smtClean="0"/>
              <a:t>[]) {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// Example:</a:t>
            </a:r>
          </a:p>
          <a:p>
            <a:pPr marL="0" indent="0">
              <a:buNone/>
            </a:pPr>
            <a:r>
              <a:rPr lang="en-US" sz="1400" dirty="0"/>
              <a:t>//  </a:t>
            </a:r>
            <a:r>
              <a:rPr lang="en-US" sz="1400" dirty="0" err="1"/>
              <a:t>gcc</a:t>
            </a:r>
            <a:r>
              <a:rPr lang="en-US" sz="1400" dirty="0"/>
              <a:t>           -o  </a:t>
            </a:r>
            <a:r>
              <a:rPr lang="en-US" sz="1400" dirty="0" err="1"/>
              <a:t>f.x</a:t>
            </a:r>
            <a:r>
              <a:rPr lang="en-US" sz="1400" dirty="0"/>
              <a:t> f1.o f2.o ...</a:t>
            </a:r>
          </a:p>
          <a:p>
            <a:pPr marL="0" indent="0">
              <a:buNone/>
            </a:pPr>
            <a:r>
              <a:rPr lang="en-US" sz="1400" dirty="0"/>
              <a:t>   "</a:t>
            </a:r>
            <a:r>
              <a:rPr lang="en-US" sz="1400" dirty="0" err="1"/>
              <a:t>gcc</a:t>
            </a:r>
            <a:r>
              <a:rPr lang="en-US" sz="1400" dirty="0"/>
              <a:t>" </a:t>
            </a:r>
            <a:r>
              <a:rPr lang="en-US" sz="1400" dirty="0" err="1"/>
              <a:t>ldflags</a:t>
            </a:r>
            <a:r>
              <a:rPr lang="en-US" sz="1400" dirty="0"/>
              <a:t> "-o" x   o;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app (</a:t>
            </a:r>
            <a:r>
              <a:rPr lang="en-US" sz="1400" dirty="0" err="1"/>
              <a:t>output_file</a:t>
            </a:r>
            <a:r>
              <a:rPr lang="en-US" sz="1400" dirty="0"/>
              <a:t> o) run(</a:t>
            </a:r>
            <a:r>
              <a:rPr lang="en-US" sz="1400" dirty="0" err="1"/>
              <a:t>x_file</a:t>
            </a:r>
            <a:r>
              <a:rPr lang="en-US" sz="1400" dirty="0"/>
              <a:t> x</a:t>
            </a:r>
            <a:r>
              <a:rPr lang="en-US" sz="1400" dirty="0" smtClean="0"/>
              <a:t>) {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"</a:t>
            </a:r>
            <a:r>
              <a:rPr lang="en-US" sz="1400" dirty="0" err="1"/>
              <a:t>sh</a:t>
            </a:r>
            <a:r>
              <a:rPr lang="en-US" sz="1400" dirty="0"/>
              <a:t>" "-c" x @</a:t>
            </a:r>
            <a:r>
              <a:rPr lang="en-US" sz="1400" dirty="0" err="1"/>
              <a:t>stdout</a:t>
            </a:r>
            <a:r>
              <a:rPr lang="en-US" sz="1400" dirty="0"/>
              <a:t>=o;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app (</a:t>
            </a:r>
            <a:r>
              <a:rPr lang="en-US" sz="1400" dirty="0" err="1"/>
              <a:t>timing_file</a:t>
            </a:r>
            <a:r>
              <a:rPr lang="en-US" sz="1400" dirty="0"/>
              <a:t> t) extract(</a:t>
            </a:r>
            <a:r>
              <a:rPr lang="en-US" sz="1400" dirty="0" err="1"/>
              <a:t>output_file</a:t>
            </a:r>
            <a:r>
              <a:rPr lang="en-US" sz="1400" dirty="0"/>
              <a:t> o</a:t>
            </a:r>
            <a:r>
              <a:rPr lang="en-US" sz="1400" dirty="0" smtClean="0"/>
              <a:t>) {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"tail" "-1" o "|" "cut" "-f" "2" "-d" " " @</a:t>
            </a:r>
            <a:r>
              <a:rPr lang="en-US" sz="1400" dirty="0" err="1"/>
              <a:t>stdout</a:t>
            </a:r>
            <a:r>
              <a:rPr lang="en-US" sz="1400" dirty="0"/>
              <a:t>=t;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19600" y="990600"/>
            <a:ext cx="45720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 smtClean="0"/>
              <a:t>Swift code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  string </a:t>
            </a:r>
            <a:r>
              <a:rPr lang="en-US" sz="1400" dirty="0" err="1"/>
              <a:t>program_name</a:t>
            </a:r>
            <a:r>
              <a:rPr lang="en-US" sz="1400" dirty="0"/>
              <a:t> = "programs/program1.c";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c_file</a:t>
            </a:r>
            <a:r>
              <a:rPr lang="en-US" sz="1400" dirty="0"/>
              <a:t> c = </a:t>
            </a:r>
            <a:r>
              <a:rPr lang="en-US" sz="1400" dirty="0" smtClean="0"/>
              <a:t>input(</a:t>
            </a:r>
            <a:r>
              <a:rPr lang="en-US" sz="1400" dirty="0" err="1" smtClean="0"/>
              <a:t>program_name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// For each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foreach</a:t>
            </a:r>
            <a:r>
              <a:rPr lang="en-US" sz="1400" dirty="0"/>
              <a:t> </a:t>
            </a:r>
            <a:r>
              <a:rPr lang="en-US" sz="1400" dirty="0" err="1"/>
              <a:t>O_level</a:t>
            </a:r>
            <a:r>
              <a:rPr lang="en-US" sz="1400" dirty="0"/>
              <a:t> in [0:3</a:t>
            </a:r>
            <a:r>
              <a:rPr lang="en-US" sz="1400" dirty="0" smtClean="0"/>
              <a:t>]  {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b="1" i="1" dirty="0" smtClean="0"/>
              <a:t>make file names…</a:t>
            </a:r>
            <a:endParaRPr lang="en-US" sz="1400" b="1" i="1" dirty="0"/>
          </a:p>
          <a:p>
            <a:pPr marL="0" indent="0">
              <a:buNone/>
            </a:pPr>
            <a:r>
              <a:rPr lang="en-US" sz="1400" dirty="0" smtClean="0"/>
              <a:t>    // </a:t>
            </a:r>
            <a:r>
              <a:rPr lang="en-US" sz="1400" dirty="0"/>
              <a:t>Construct compiler flags</a:t>
            </a:r>
          </a:p>
          <a:p>
            <a:pPr marL="0" indent="0">
              <a:buNone/>
            </a:pPr>
            <a:r>
              <a:rPr lang="en-US" sz="1400" dirty="0"/>
              <a:t>    string </a:t>
            </a:r>
            <a:r>
              <a:rPr lang="en-US" sz="1400" dirty="0" err="1"/>
              <a:t>O_flag</a:t>
            </a:r>
            <a:r>
              <a:rPr lang="en-US" sz="1400" dirty="0"/>
              <a:t> = </a:t>
            </a:r>
            <a:r>
              <a:rPr lang="en-US" sz="1400" dirty="0" err="1"/>
              <a:t>sprintf</a:t>
            </a:r>
            <a:r>
              <a:rPr lang="en-US" sz="1400" dirty="0"/>
              <a:t>("-</a:t>
            </a:r>
            <a:r>
              <a:rPr lang="en-US" sz="1400" dirty="0" err="1"/>
              <a:t>O%i</a:t>
            </a:r>
            <a:r>
              <a:rPr lang="en-US" sz="1400" dirty="0"/>
              <a:t>", </a:t>
            </a:r>
            <a:r>
              <a:rPr lang="en-US" sz="1400" dirty="0" err="1"/>
              <a:t>O_level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/>
              <a:t>    string </a:t>
            </a:r>
            <a:r>
              <a:rPr lang="en-US" sz="1400" dirty="0" err="1"/>
              <a:t>cflags</a:t>
            </a:r>
            <a:r>
              <a:rPr lang="en-US" sz="1400" dirty="0"/>
              <a:t>[] = [ "-</a:t>
            </a:r>
            <a:r>
              <a:rPr lang="en-US" sz="1400" dirty="0" err="1"/>
              <a:t>fPIC</a:t>
            </a:r>
            <a:r>
              <a:rPr lang="en-US" sz="1400" dirty="0"/>
              <a:t>", </a:t>
            </a:r>
            <a:r>
              <a:rPr lang="en-US" sz="1400" dirty="0" err="1"/>
              <a:t>O_flag</a:t>
            </a:r>
            <a:r>
              <a:rPr lang="en-US" sz="1400" dirty="0"/>
              <a:t> ];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    </a:t>
            </a:r>
            <a:r>
              <a:rPr lang="en-US" sz="1400" dirty="0" err="1" smtClean="0"/>
              <a:t>object_file</a:t>
            </a:r>
            <a:r>
              <a:rPr lang="en-US" sz="1400" dirty="0" smtClean="0"/>
              <a:t> </a:t>
            </a:r>
            <a:r>
              <a:rPr lang="en-US" sz="1400" dirty="0"/>
              <a:t>o&lt;</a:t>
            </a:r>
            <a:r>
              <a:rPr lang="en-US" sz="1400" dirty="0" err="1"/>
              <a:t>my_object</a:t>
            </a:r>
            <a:r>
              <a:rPr lang="en-US" sz="1400" dirty="0"/>
              <a:t>&gt; = </a:t>
            </a:r>
            <a:r>
              <a:rPr lang="en-US" sz="1400" b="1" dirty="0" err="1"/>
              <a:t>gcc</a:t>
            </a:r>
            <a:r>
              <a:rPr lang="en-US" sz="1400" dirty="0"/>
              <a:t>(c, </a:t>
            </a:r>
            <a:r>
              <a:rPr lang="en-US" sz="1400" dirty="0" err="1"/>
              <a:t>cflags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object_file</a:t>
            </a:r>
            <a:r>
              <a:rPr lang="en-US" sz="1400" dirty="0"/>
              <a:t> objects[] = [ o ];</a:t>
            </a:r>
          </a:p>
          <a:p>
            <a:pPr marL="0" indent="0">
              <a:buNone/>
            </a:pPr>
            <a:r>
              <a:rPr lang="en-US" sz="1400" dirty="0"/>
              <a:t>    string </a:t>
            </a:r>
            <a:r>
              <a:rPr lang="en-US" sz="1400" dirty="0" err="1"/>
              <a:t>ldflags</a:t>
            </a:r>
            <a:r>
              <a:rPr lang="en-US" sz="1400" dirty="0"/>
              <a:t>[] = [];</a:t>
            </a:r>
          </a:p>
          <a:p>
            <a:pPr marL="0" indent="0">
              <a:buNone/>
            </a:pPr>
            <a:r>
              <a:rPr lang="en-US" sz="1400" dirty="0"/>
              <a:t>    // Link the program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x_file</a:t>
            </a:r>
            <a:r>
              <a:rPr lang="en-US" sz="1400" dirty="0"/>
              <a:t> x&lt;</a:t>
            </a:r>
            <a:r>
              <a:rPr lang="en-US" sz="1400" dirty="0" err="1"/>
              <a:t>my_executable</a:t>
            </a:r>
            <a:r>
              <a:rPr lang="en-US" sz="1400" dirty="0"/>
              <a:t>&gt; = </a:t>
            </a:r>
            <a:r>
              <a:rPr lang="en-US" sz="1400" b="1" dirty="0" err="1"/>
              <a:t>ld</a:t>
            </a:r>
            <a:r>
              <a:rPr lang="en-US" sz="1400" dirty="0"/>
              <a:t>(objects, </a:t>
            </a:r>
            <a:r>
              <a:rPr lang="en-US" sz="1400" dirty="0" err="1"/>
              <a:t>ldflags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/>
              <a:t>    // Run the program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output_file</a:t>
            </a:r>
            <a:r>
              <a:rPr lang="en-US" sz="1400" dirty="0"/>
              <a:t> out&lt;</a:t>
            </a:r>
            <a:r>
              <a:rPr lang="en-US" sz="1400" dirty="0" err="1"/>
              <a:t>my_output</a:t>
            </a:r>
            <a:r>
              <a:rPr lang="en-US" sz="1400" dirty="0"/>
              <a:t>&gt; = </a:t>
            </a:r>
            <a:r>
              <a:rPr lang="en-US" sz="1400" b="1" dirty="0"/>
              <a:t>run</a:t>
            </a:r>
            <a:r>
              <a:rPr lang="en-US" sz="1400" dirty="0"/>
              <a:t>(x);</a:t>
            </a:r>
          </a:p>
          <a:p>
            <a:pPr marL="0" indent="0">
              <a:buNone/>
            </a:pPr>
            <a:r>
              <a:rPr lang="en-US" sz="1400" dirty="0"/>
              <a:t>    // Extract the run time from the program output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timing_file</a:t>
            </a:r>
            <a:r>
              <a:rPr lang="en-US" sz="1400" dirty="0"/>
              <a:t> t&lt;</a:t>
            </a:r>
            <a:r>
              <a:rPr lang="en-US" sz="1400" dirty="0" err="1"/>
              <a:t>my_time</a:t>
            </a:r>
            <a:r>
              <a:rPr lang="en-US" sz="1400" dirty="0"/>
              <a:t>&gt; = </a:t>
            </a:r>
            <a:r>
              <a:rPr lang="en-US" sz="1400" b="1" dirty="0"/>
              <a:t>extract</a:t>
            </a:r>
            <a:r>
              <a:rPr lang="en-US" sz="1400" dirty="0"/>
              <a:t>(out);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59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00492" y="6550223"/>
            <a:ext cx="19511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                                  </a:t>
            </a:r>
            <a:endParaRPr lang="en-US" sz="1800" kern="1200" dirty="0">
              <a:solidFill>
                <a:srgbClr val="404040"/>
              </a:solidFill>
              <a:latin typeface="Calibri" charset="0"/>
              <a:ea typeface="MS PGothic" pitchFamily="34" charset="-128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3735" y="227092"/>
            <a:ext cx="9143849" cy="60558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Swift Use of GPUs</a:t>
            </a:r>
            <a:endParaRPr lang="en" dirty="0"/>
          </a:p>
        </p:txBody>
      </p:sp>
      <p:sp>
        <p:nvSpPr>
          <p:cNvPr id="62" name="Shape 62"/>
          <p:cNvSpPr txBox="1"/>
          <p:nvPr/>
        </p:nvSpPr>
        <p:spPr>
          <a:xfrm>
            <a:off x="1066801" y="1371600"/>
            <a:ext cx="7625630" cy="15633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45833"/>
              <a:buFont typeface="Arial"/>
              <a:buNone/>
            </a:pPr>
            <a:r>
              <a:rPr lang="en" b="1" kern="1200" dirty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  <a:t>Approach</a:t>
            </a:r>
            <a:r>
              <a:rPr lang="en" kern="1200" dirty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  <a:t>: 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45833"/>
              <a:buFont typeface="Arial"/>
              <a:buNone/>
            </a:pPr>
            <a:r>
              <a:rPr lang="en" sz="1800" kern="1200" dirty="0" smtClean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  <a:t>1) Deploy kernel to manage GPU </a:t>
            </a:r>
            <a:r>
              <a:rPr lang="en-US" sz="1800" kern="1200" dirty="0" smtClean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  <a:t> warps </a:t>
            </a:r>
            <a:br>
              <a:rPr lang="en-US" sz="1800" kern="1200" dirty="0" smtClean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</a:br>
            <a:r>
              <a:rPr lang="en" sz="1800" kern="1200" dirty="0" smtClean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  <a:t>2</a:t>
            </a:r>
            <a:r>
              <a:rPr lang="en" sz="1800" kern="1200" dirty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  <a:t>) </a:t>
            </a:r>
            <a:r>
              <a:rPr lang="en" sz="1800" kern="1200" dirty="0" smtClean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  <a:t>Manage memory</a:t>
            </a:r>
            <a:br>
              <a:rPr lang="en" sz="1800" kern="1200" dirty="0" smtClean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</a:br>
            <a:r>
              <a:rPr lang="en" sz="1800" kern="1200" dirty="0" smtClean="0">
                <a:solidFill>
                  <a:srgbClr val="1D405D"/>
                </a:solidFill>
                <a:latin typeface="Calibri" charset="0"/>
                <a:ea typeface="MS PGothic" pitchFamily="34" charset="-128"/>
              </a:rPr>
              <a:t>3) Integrate with workflow system (Swift/T)</a:t>
            </a:r>
            <a:endParaRPr lang="en" sz="1800" kern="1200" dirty="0">
              <a:solidFill>
                <a:srgbClr val="1D405D"/>
              </a:solidFill>
              <a:latin typeface="Calibri" charset="0"/>
              <a:ea typeface="MS PGothic" pitchFamily="34" charset="-128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260250" y="715600"/>
            <a:ext cx="8623500" cy="764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fontAlgn="base">
              <a:spcAft>
                <a:spcPct val="0"/>
              </a:spcAft>
            </a:pPr>
            <a:endParaRPr lang="en" sz="3200" kern="1200" dirty="0">
              <a:solidFill>
                <a:srgbClr val="404040"/>
              </a:solidFill>
              <a:latin typeface="Calibri" charset="0"/>
              <a:ea typeface="MS PGothic" pitchFamily="34" charset="-128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309036" y="832674"/>
            <a:ext cx="8798099" cy="76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SzPct val="36666"/>
            </a:pPr>
            <a:r>
              <a:rPr lang="en" sz="2800" dirty="0">
                <a:solidFill>
                  <a:srgbClr val="000000"/>
                </a:solidFill>
              </a:rPr>
              <a:t>GeMTC: GPU</a:t>
            </a:r>
            <a:r>
              <a:rPr lang="en-US" sz="2800" dirty="0">
                <a:solidFill>
                  <a:srgbClr val="000000"/>
                </a:solidFill>
              </a:rPr>
              <a:t>-</a:t>
            </a:r>
            <a:r>
              <a:rPr lang="en" sz="2800" dirty="0">
                <a:solidFill>
                  <a:srgbClr val="000000"/>
                </a:solidFill>
              </a:rPr>
              <a:t>enabled Many-Task Computing</a:t>
            </a:r>
            <a:endParaRPr lang="en" sz="3000" kern="12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832" y="5774766"/>
            <a:ext cx="8040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Krieder et al</a:t>
            </a:r>
            <a:r>
              <a:rPr lang="en-US" sz="1800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. Evaluation of Many-Task Computing on Accelerators for </a:t>
            </a:r>
            <a:r>
              <a:rPr lang="en-US" sz="1800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/>
            </a:r>
            <a:br>
              <a:rPr lang="en-US" sz="1800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</a:br>
            <a:r>
              <a:rPr lang="en-US" sz="1800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High-End Systems.  Proc. HPDC 2014. </a:t>
            </a:r>
            <a:endParaRPr lang="en-US" sz="1800" kern="1200" dirty="0">
              <a:solidFill>
                <a:srgbClr val="404040"/>
              </a:solidFill>
              <a:latin typeface="Calibri" charset="0"/>
              <a:ea typeface="MS PGothic" pitchFamily="34" charset="-128"/>
            </a:endParaRPr>
          </a:p>
        </p:txBody>
      </p:sp>
      <p:pic>
        <p:nvPicPr>
          <p:cNvPr id="10" name="Shape 1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00200" y="2743200"/>
            <a:ext cx="6019800" cy="2915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09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engines LDRD: Workflows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2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 descr="C:\cygwin\home\wozniak\mcs\pubs\slides\CCL_2013\AP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1" y="279400"/>
            <a:ext cx="8724899" cy="5816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4505980"/>
            <a:ext cx="6307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C000"/>
                </a:solidFill>
                <a:latin typeface="Arial Black" pitchFamily="34" charset="0"/>
              </a:rPr>
              <a:t>Advanced Photon Source (APS)</a:t>
            </a:r>
            <a:endParaRPr lang="en-US" sz="2800">
              <a:solidFill>
                <a:srgbClr val="FFC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4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cygwin\home\wozniak\mcs\pubs\slides\CCL_2013\LOM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3124200"/>
            <a:ext cx="5232400" cy="3352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Advanced Photon Source (APS)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057400"/>
          </a:xfrm>
        </p:spPr>
        <p:txBody>
          <a:bodyPr/>
          <a:lstStyle/>
          <a:p>
            <a:r>
              <a:rPr lang="en-US" smtClean="0"/>
              <a:t>Moves electrons at electrons at &gt;99.999999% of the speed of light.</a:t>
            </a:r>
          </a:p>
          <a:p>
            <a:r>
              <a:rPr lang="en-US" smtClean="0"/>
              <a:t>Magnets bend electron trajectories, producing x-rays, highly focused onto a small area</a:t>
            </a:r>
          </a:p>
          <a:p>
            <a:r>
              <a:rPr lang="en-US" smtClean="0"/>
              <a:t>X-rays strike targets in 35 different laboratories – each a lead-lined,  radiation-proof experiment station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management for the energy sciences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“Despite the central role of </a:t>
            </a:r>
            <a:r>
              <a:rPr lang="en-US" b="1" dirty="0" smtClean="0"/>
              <a:t>digital data </a:t>
            </a:r>
            <a:r>
              <a:rPr lang="en-US" dirty="0" smtClean="0"/>
              <a:t>in Dept. of Energy (DOE) research, the methods used to manage these data and to support the information and </a:t>
            </a:r>
            <a:r>
              <a:rPr lang="en-US" b="1" dirty="0" smtClean="0"/>
              <a:t>collaboration processes </a:t>
            </a:r>
            <a:r>
              <a:rPr lang="en-US" dirty="0" smtClean="0"/>
              <a:t>that underpin DOE research are often </a:t>
            </a:r>
            <a:r>
              <a:rPr lang="en-US" b="1" dirty="0" smtClean="0"/>
              <a:t>surprisingly primitive</a:t>
            </a:r>
            <a:r>
              <a:rPr lang="en-US" dirty="0" smtClean="0"/>
              <a:t>…”	</a:t>
            </a:r>
            <a:br>
              <a:rPr lang="en-US" dirty="0" smtClean="0"/>
            </a:br>
            <a:r>
              <a:rPr lang="en-US" dirty="0" smtClean="0"/>
              <a:t>               - </a:t>
            </a:r>
            <a:r>
              <a:rPr lang="en-US" i="1" dirty="0" smtClean="0"/>
              <a:t>DOE Workshop Report on Scientific Collaborations (2011) </a:t>
            </a:r>
            <a:br>
              <a:rPr lang="en-US" i="1" dirty="0" smtClean="0"/>
            </a:br>
            <a:endParaRPr lang="en-US" i="1" dirty="0" smtClean="0"/>
          </a:p>
          <a:p>
            <a:r>
              <a:rPr lang="en-US" dirty="0" smtClean="0"/>
              <a:t>Our goals: </a:t>
            </a:r>
          </a:p>
          <a:p>
            <a:pPr lvl="1"/>
            <a:r>
              <a:rPr lang="en-US" dirty="0" smtClean="0"/>
              <a:t>Modify the operating systems of APS stations to allow real-time streaming to a novel data storage/analysis platform.</a:t>
            </a:r>
          </a:p>
          <a:p>
            <a:pPr lvl="1"/>
            <a:r>
              <a:rPr lang="en-US" dirty="0" smtClean="0"/>
              <a:t>Converting data from the standard detector formats (usually TIFF) to HDF5 and adding metadata and provenance, based on the </a:t>
            </a:r>
            <a:r>
              <a:rPr lang="en-US" dirty="0" err="1" smtClean="0"/>
              <a:t>NeXus</a:t>
            </a:r>
            <a:r>
              <a:rPr lang="en-US" dirty="0" smtClean="0"/>
              <a:t> data format.</a:t>
            </a:r>
          </a:p>
          <a:p>
            <a:pPr lvl="1"/>
            <a:r>
              <a:rPr lang="en-US" dirty="0" smtClean="0"/>
              <a:t>Rewrite analysis operations to work in a massively parallel environment.</a:t>
            </a:r>
          </a:p>
          <a:p>
            <a:pPr lvl="1"/>
            <a:r>
              <a:rPr lang="en-US" dirty="0" smtClean="0"/>
              <a:t>Scale up simulation codes that complement analysis.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ingest/analysis/archive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90600"/>
            <a:ext cx="5334000" cy="5303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4418381" y="2590800"/>
            <a:ext cx="4419600" cy="1752600"/>
          </a:xfrm>
          <a:prstGeom prst="ellipse">
            <a:avLst/>
          </a:prstGeom>
          <a:solidFill>
            <a:srgbClr val="FFCC66"/>
          </a:solidFill>
          <a:ln w="38100">
            <a:solidFill>
              <a:schemeClr val="tx1">
                <a:lumMod val="75000"/>
              </a:schemeClr>
            </a:solidFill>
            <a:miter lim="800000"/>
            <a:headEnd/>
            <a:tailEnd type="triangle" w="med" len="med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b="1" dirty="0" smtClean="0"/>
              <a:t>The October run produced 104 directories containing 5M files totaling about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27 TB. 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96572"/>
            <a:ext cx="685800" cy="5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9483"/>
            <a:ext cx="7063925" cy="2854037"/>
          </a:xfrm>
        </p:spPr>
        <p:txBody>
          <a:bodyPr/>
          <a:lstStyle/>
          <a:p>
            <a:r>
              <a:rPr lang="en-US" sz="2400" dirty="0" smtClean="0"/>
              <a:t>Write </a:t>
            </a:r>
            <a:r>
              <a:rPr lang="en-US" sz="2400" dirty="0"/>
              <a:t>site-independent scripts </a:t>
            </a:r>
          </a:p>
          <a:p>
            <a:r>
              <a:rPr lang="en-US" sz="2400" dirty="0" smtClean="0"/>
              <a:t>Automatic parallelization and data movement</a:t>
            </a:r>
          </a:p>
          <a:p>
            <a:r>
              <a:rPr lang="en-US" sz="2400" dirty="0" smtClean="0"/>
              <a:t>Run native code, script fragments as applications</a:t>
            </a:r>
          </a:p>
          <a:p>
            <a:r>
              <a:rPr lang="en-US" sz="2400" dirty="0" smtClean="0"/>
              <a:t>Rapidly subdivide large partitions for </a:t>
            </a:r>
            <a:br>
              <a:rPr lang="en-US" sz="2400" dirty="0" smtClean="0"/>
            </a:br>
            <a:r>
              <a:rPr lang="en-US" sz="2400" dirty="0" smtClean="0"/>
              <a:t>MPI jobs</a:t>
            </a:r>
          </a:p>
          <a:p>
            <a:r>
              <a:rPr lang="en-US" sz="2400" b="1" dirty="0" smtClean="0"/>
              <a:t>Move work to data locations</a:t>
            </a:r>
            <a:endParaRPr lang="en-US" sz="2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04040"/>
                </a:solidFill>
              </a:rPr>
              <a:t>www.ci.uchicago.edu/swift    www.mcs.anl.gov/exm</a:t>
            </a:r>
            <a:endParaRPr lang="en-US" dirty="0" smtClean="0">
              <a:solidFill>
                <a:srgbClr val="404040"/>
              </a:solidFill>
            </a:endParaRPr>
          </a:p>
        </p:txBody>
      </p:sp>
      <p:pic>
        <p:nvPicPr>
          <p:cNvPr id="6" name="Picture 2" descr="C:\cygwin\home\justin\exm\papers\PyHPC_2013\plots\python-bw-r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4529667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623346" y="4107525"/>
            <a:ext cx="1397175" cy="1256937"/>
            <a:chOff x="863065" y="3200017"/>
            <a:chExt cx="1933008" cy="1738987"/>
          </a:xfrm>
        </p:grpSpPr>
        <p:sp>
          <p:nvSpPr>
            <p:cNvPr id="8" name="Rectangle 7"/>
            <p:cNvSpPr/>
            <p:nvPr/>
          </p:nvSpPr>
          <p:spPr>
            <a:xfrm>
              <a:off x="1181877" y="3508310"/>
              <a:ext cx="1614196" cy="143069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 smtClean="0">
                  <a:solidFill>
                    <a:srgbClr val="404040"/>
                  </a:solidFill>
                </a:rPr>
                <a:t>Swift control process</a:t>
              </a:r>
              <a:endParaRPr lang="en-US" kern="1200" dirty="0">
                <a:solidFill>
                  <a:srgbClr val="40404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29477" y="3355910"/>
              <a:ext cx="1614196" cy="143069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 smtClean="0">
                  <a:solidFill>
                    <a:srgbClr val="404040"/>
                  </a:solidFill>
                </a:rPr>
                <a:t>Swift control process</a:t>
              </a:r>
              <a:endParaRPr lang="en-US" kern="1200" dirty="0">
                <a:solidFill>
                  <a:srgbClr val="40404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3065" y="3200017"/>
              <a:ext cx="1614196" cy="14306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 dirty="0" smtClean="0">
                  <a:solidFill>
                    <a:srgbClr val="404040"/>
                  </a:solidFill>
                </a:rPr>
                <a:t>Swift/T control process</a:t>
              </a:r>
              <a:endParaRPr lang="en-US" b="1" kern="12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84906" y="3774287"/>
            <a:ext cx="2808939" cy="2533554"/>
            <a:chOff x="3200400" y="3200399"/>
            <a:chExt cx="3886200" cy="3505201"/>
          </a:xfrm>
        </p:grpSpPr>
        <p:grpSp>
          <p:nvGrpSpPr>
            <p:cNvPr id="12" name="Group 11"/>
            <p:cNvGrpSpPr/>
            <p:nvPr/>
          </p:nvGrpSpPr>
          <p:grpSpPr>
            <a:xfrm>
              <a:off x="3505200" y="3505200"/>
              <a:ext cx="3581400" cy="3200400"/>
              <a:chOff x="3200400" y="3200400"/>
              <a:chExt cx="3581400" cy="32004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200400" y="3200400"/>
                <a:ext cx="3581400" cy="32004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kern="1200" dirty="0" smtClean="0">
                    <a:solidFill>
                      <a:srgbClr val="404040"/>
                    </a:solidFill>
                  </a:rPr>
                  <a:t>Swift worker process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 smtClean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 smtClean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 smtClean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0" name="Picture 2" descr="C:\cygwin\home\justin\ATPESC_2013-08-06\part11-swift-py-r\slides\python-powered-h-50x6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7226" y="5114037"/>
                <a:ext cx="749559" cy="974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" descr="C:\cygwin\home\justin\ATPESC_2013-08-06\part11-swift-py-r\slides\R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275" y="5221293"/>
                <a:ext cx="1004548" cy="759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ounded Rectangle 31"/>
              <p:cNvSpPr/>
              <p:nvPr/>
            </p:nvSpPr>
            <p:spPr>
              <a:xfrm>
                <a:off x="3431332" y="4052596"/>
                <a:ext cx="762000" cy="7480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kern="1200" dirty="0" smtClean="0">
                    <a:solidFill>
                      <a:srgbClr val="FFFFFF"/>
                    </a:solidFill>
                  </a:rPr>
                  <a:t>C</a:t>
                </a:r>
                <a:endParaRPr lang="en-US" sz="2400" kern="1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4363275" y="4052596"/>
                <a:ext cx="762000" cy="7480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kern="1200" dirty="0" smtClean="0">
                    <a:solidFill>
                      <a:srgbClr val="FFFFFF"/>
                    </a:solidFill>
                  </a:rPr>
                  <a:t>C++</a:t>
                </a:r>
                <a:endParaRPr lang="en-US" sz="2400" kern="1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5367823" y="4019647"/>
                <a:ext cx="1237863" cy="7480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kern="1200" dirty="0" smtClean="0">
                    <a:solidFill>
                      <a:srgbClr val="FFFFFF"/>
                    </a:solidFill>
                  </a:rPr>
                  <a:t>Fortran</a:t>
                </a:r>
                <a:endParaRPr lang="en-US" sz="2400" kern="12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5" name="Picture 4" descr="C:\Users\justin\Desktop\tcllogo-tr.g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706" y="5056641"/>
                <a:ext cx="814096" cy="119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3352800" y="3352800"/>
              <a:ext cx="3581400" cy="3200400"/>
              <a:chOff x="3200400" y="3200400"/>
              <a:chExt cx="3581400" cy="32004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200400" y="3200400"/>
                <a:ext cx="3581400" cy="32004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 smtClean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 smtClean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 smtClean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" name="Picture 2" descr="C:\cygwin\home\justin\ATPESC_2013-08-06\part11-swift-py-r\slides\python-powered-h-50x6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7226" y="5114037"/>
                <a:ext cx="749559" cy="974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3" descr="C:\cygwin\home\justin\ATPESC_2013-08-06\part11-swift-py-r\slides\R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275" y="5221293"/>
                <a:ext cx="1004548" cy="759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ounded Rectangle 24"/>
              <p:cNvSpPr/>
              <p:nvPr/>
            </p:nvSpPr>
            <p:spPr>
              <a:xfrm>
                <a:off x="3431332" y="4052596"/>
                <a:ext cx="762000" cy="7480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kern="1200" dirty="0" smtClean="0">
                    <a:solidFill>
                      <a:srgbClr val="FFFFFF"/>
                    </a:solidFill>
                  </a:rPr>
                  <a:t>C</a:t>
                </a:r>
                <a:endParaRPr lang="en-US" sz="2400" kern="1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4363275" y="4052596"/>
                <a:ext cx="762000" cy="7480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kern="1200" dirty="0" smtClean="0">
                    <a:solidFill>
                      <a:srgbClr val="FFFFFF"/>
                    </a:solidFill>
                  </a:rPr>
                  <a:t>C++</a:t>
                </a:r>
                <a:endParaRPr lang="en-US" sz="2400" kern="1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5367823" y="4019647"/>
                <a:ext cx="1237863" cy="7480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kern="1200" dirty="0" smtClean="0">
                    <a:solidFill>
                      <a:srgbClr val="FFFFFF"/>
                    </a:solidFill>
                  </a:rPr>
                  <a:t>Fortran</a:t>
                </a:r>
                <a:endParaRPr lang="en-US" sz="2400" kern="12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8" name="Picture 4" descr="C:\Users\justin\Desktop\tcllogo-tr.g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706" y="5056641"/>
                <a:ext cx="814096" cy="119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3200400" y="3200399"/>
              <a:ext cx="3581400" cy="3200399"/>
              <a:chOff x="3200400" y="3200399"/>
              <a:chExt cx="3581400" cy="3200399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200400" y="3200399"/>
                <a:ext cx="3581400" cy="320039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 smtClean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 smtClean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 smtClean="0">
                  <a:solidFill>
                    <a:srgbClr val="40404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6" name="Picture 2" descr="C:\cygwin\home\justin\ATPESC_2013-08-06\part11-swift-py-r\slides\python-powered-h-50x6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6633" y="5082290"/>
                <a:ext cx="836641" cy="1148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Rounded Rectangle 17"/>
              <p:cNvSpPr/>
              <p:nvPr/>
            </p:nvSpPr>
            <p:spPr>
              <a:xfrm>
                <a:off x="3407225" y="4002782"/>
                <a:ext cx="762000" cy="72861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kern="1200" dirty="0" smtClean="0">
                    <a:solidFill>
                      <a:srgbClr val="FFFFFF"/>
                    </a:solidFill>
                  </a:rPr>
                  <a:t>C</a:t>
                </a:r>
                <a:endParaRPr lang="en-US" kern="1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4309184" y="4002782"/>
                <a:ext cx="861166" cy="72861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kern="1200" dirty="0" smtClean="0">
                    <a:solidFill>
                      <a:srgbClr val="FFFFFF"/>
                    </a:solidFill>
                  </a:rPr>
                  <a:t>C++</a:t>
                </a:r>
                <a:endParaRPr lang="en-US" kern="1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5333788" y="4002782"/>
                <a:ext cx="1328012" cy="72861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kern="1200" dirty="0" smtClean="0">
                    <a:solidFill>
                      <a:srgbClr val="FFFFFF"/>
                    </a:solidFill>
                  </a:rPr>
                  <a:t>Fortran</a:t>
                </a:r>
                <a:endParaRPr lang="en-US" kern="12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1" name="Picture 4" descr="C:\Users\justin\Desktop\tcllogo-tr.g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2105" y="5036890"/>
                <a:ext cx="814096" cy="1197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3" descr="C:\cygwin\home\justin\ATPESC_2013-08-06\part11-swift-py-r\slides\R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8131" y="4923398"/>
                <a:ext cx="1112960" cy="606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36" name="Straight Arrow Connector 35"/>
          <p:cNvCxnSpPr/>
          <p:nvPr/>
        </p:nvCxnSpPr>
        <p:spPr>
          <a:xfrm>
            <a:off x="5643518" y="4707839"/>
            <a:ext cx="651541" cy="1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643519" y="4902299"/>
            <a:ext cx="651541" cy="1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716786" y="4986641"/>
            <a:ext cx="837922" cy="522978"/>
            <a:chOff x="5165102" y="5559107"/>
            <a:chExt cx="745191" cy="522978"/>
          </a:xfrm>
        </p:grpSpPr>
        <p:sp>
          <p:nvSpPr>
            <p:cNvPr id="43" name="Oval 42"/>
            <p:cNvSpPr/>
            <p:nvPr/>
          </p:nvSpPr>
          <p:spPr bwMode="auto">
            <a:xfrm>
              <a:off x="5213470" y="5559107"/>
              <a:ext cx="447364" cy="52297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800" kern="1200">
                <a:solidFill>
                  <a:srgbClr val="404040"/>
                </a:solidFill>
                <a:latin typeface="Calibri" charset="0"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65102" y="5636503"/>
              <a:ext cx="74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kern="1200" dirty="0" smtClean="0">
                  <a:solidFill>
                    <a:srgbClr val="404040"/>
                  </a:solidFill>
                  <a:latin typeface="Calibri" charset="0"/>
                  <a:ea typeface="MS PGothic" pitchFamily="34" charset="-128"/>
                </a:rPr>
                <a:t>MPI</a:t>
              </a:r>
              <a:endParaRPr lang="en-US" sz="1800" b="1" kern="1200" dirty="0">
                <a:solidFill>
                  <a:srgbClr val="404040"/>
                </a:solidFill>
                <a:latin typeface="Calibri" charset="0"/>
                <a:ea typeface="MS PGothic" pitchFamily="34" charset="-128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334399" y="3868843"/>
            <a:ext cx="2311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Swift/T worker</a:t>
            </a:r>
            <a:endParaRPr lang="en-US" b="1" kern="1200" dirty="0">
              <a:solidFill>
                <a:srgbClr val="404040"/>
              </a:solidFill>
              <a:latin typeface="Calibri" charset="0"/>
              <a:ea typeface="MS PGothic" pitchFamily="34" charset="-128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5638800" y="4800600"/>
            <a:ext cx="651541" cy="1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938868" y="5250440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64K cores of Blue Waters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2 billion Python tasks</a:t>
            </a:r>
            <a:br>
              <a:rPr lang="en-US" sz="1800" b="1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</a:br>
            <a:r>
              <a:rPr lang="en-US" sz="1800" b="1" kern="1200" dirty="0" smtClean="0">
                <a:solidFill>
                  <a:srgbClr val="404040"/>
                </a:solidFill>
                <a:latin typeface="Calibri" charset="0"/>
                <a:ea typeface="MS PGothic" pitchFamily="34" charset="-128"/>
              </a:rPr>
              <a:t>14 million Pythons/s</a:t>
            </a:r>
            <a:endParaRPr lang="en-US" sz="1800" b="1" kern="1200" dirty="0">
              <a:solidFill>
                <a:srgbClr val="404040"/>
              </a:solidFill>
              <a:latin typeface="Calibri" charset="0"/>
              <a:ea typeface="MS PGothic" pitchFamily="34" charset="-128"/>
            </a:endParaRPr>
          </a:p>
        </p:txBody>
      </p:sp>
      <p:pic>
        <p:nvPicPr>
          <p:cNvPr id="46" name="Picture 2" descr="C:\cygwin\home\justin\mcs\gadgets\swift-logo\swift-turb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34" y="2440476"/>
            <a:ext cx="2587402" cy="12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</a:rPr>
              <a:t>Swift/T</a:t>
            </a:r>
            <a:r>
              <a:rPr lang="en-US" dirty="0">
                <a:solidFill>
                  <a:srgbClr val="376092"/>
                </a:solidFill>
              </a:rPr>
              <a:t>: Enabling high-performance </a:t>
            </a:r>
            <a:r>
              <a:rPr lang="en-US" dirty="0" smtClean="0">
                <a:solidFill>
                  <a:srgbClr val="376092"/>
                </a:solidFill>
              </a:rPr>
              <a:t>workflows</a:t>
            </a:r>
            <a:endParaRPr lang="en-US" dirty="0"/>
          </a:p>
        </p:txBody>
      </p:sp>
      <p:pic>
        <p:nvPicPr>
          <p:cNvPr id="7170" name="Picture 2" descr="C:\cygwin\home\wozniak\exm\papers\JointLab_2014_woz\julia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92" y="5509618"/>
            <a:ext cx="804446" cy="5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PADS: Petascale Active Data Store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4525963"/>
          </a:xfrm>
        </p:spPr>
        <p:txBody>
          <a:bodyPr/>
          <a:lstStyle/>
          <a:p>
            <a:pPr marL="431800" lvl="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mtClean="0"/>
              <a:t>23 higher-end nodes for data-intensive computing, </a:t>
            </a:r>
            <a:br>
              <a:rPr lang="en-US" smtClean="0"/>
            </a:br>
            <a:r>
              <a:rPr lang="en-US" smtClean="0"/>
              <a:t>repurposed for this work (installed in 2009)</a:t>
            </a:r>
          </a:p>
          <a:p>
            <a:pPr marL="863600" lvl="1" indent="-323850"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smtClean="0"/>
              <a:t>Each node has 12-way RAID for very </a:t>
            </a:r>
            <a:br>
              <a:rPr lang="en-US" sz="1600" smtClean="0"/>
            </a:br>
            <a:r>
              <a:rPr lang="en-US" sz="1600" smtClean="0"/>
              <a:t>fast local disk operations</a:t>
            </a:r>
          </a:p>
          <a:p>
            <a:pPr marL="431800" lvl="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mtClean="0"/>
              <a:t>Previously, difficult to use as “Active Data Store”</a:t>
            </a:r>
          </a:p>
          <a:p>
            <a:pPr marL="863600" lvl="1" indent="-323850"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smtClean="0"/>
              <a:t>Difficult to access specific nodes through PBS scheduler</a:t>
            </a:r>
          </a:p>
          <a:p>
            <a:pPr marL="863600" lvl="1" indent="-323850"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smtClean="0"/>
              <a:t>No catalog (where is my data?)</a:t>
            </a:r>
          </a:p>
          <a:p>
            <a:pPr marL="863600" lvl="1" indent="-323850"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i="1" smtClean="0"/>
              <a:t>No way to organize/access Data Store!</a:t>
            </a:r>
          </a:p>
          <a:p>
            <a:pPr marL="431800" lvl="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mtClean="0"/>
              <a:t>Solution: Swift/T</a:t>
            </a:r>
          </a:p>
          <a:p>
            <a:pPr marL="863600" lvl="1" indent="-323850"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smtClean="0"/>
              <a:t>Organizes distributed data using Swift data structures and mappers</a:t>
            </a:r>
          </a:p>
          <a:p>
            <a:pPr marL="863600" lvl="1" indent="-323850"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smtClean="0"/>
              <a:t>Leaves data on nodes for later access</a:t>
            </a:r>
          </a:p>
          <a:p>
            <a:pPr marL="863600" lvl="1" indent="-323850"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smtClean="0"/>
              <a:t>Allows for targeted tasks (can send work to node with data chunk)</a:t>
            </a:r>
          </a:p>
          <a:p>
            <a:pPr marL="863600" lvl="1" indent="-323850"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smtClean="0"/>
              <a:t>Integrates with Globus Catalog for metadata, provenance, archive...</a:t>
            </a:r>
          </a:p>
          <a:p>
            <a:pPr marL="863600" lvl="1" indent="-323850"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smtClean="0"/>
              <a:t>Combining unscheduled resource access with high performance data rates will allow for </a:t>
            </a:r>
            <a:r>
              <a:rPr lang="en-US" sz="1600" b="1" smtClean="0"/>
              <a:t>real-time beamline data analysis, accelerating progress for materials science efforts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066800"/>
            <a:ext cx="2476500" cy="142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849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smtClean="0"/>
              <a:t>Interactive analysis powered by scalable storage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None/>
            </a:pPr>
            <a:endParaRPr lang="en-US" smtClean="0"/>
          </a:p>
          <a:p>
            <a:r>
              <a:rPr lang="en-US" smtClean="0"/>
              <a:t>Replace GUI analysis internals with operations on remote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40962" name="Picture 2" descr="C:\cygwin\home\wozniak\mcs\pubs\slides\CCL_2013\NeXpy-Swift Arithmeti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57350"/>
            <a:ext cx="852487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1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Remote matrix arithmetic: Initial results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4114800" cy="4525963"/>
          </a:xfrm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mtClean="0"/>
              <a:t>Initial run shows performance issue: addition took too long</a:t>
            </a:r>
            <a:br>
              <a:rPr lang="en-US" smtClean="0"/>
            </a:br>
            <a:endParaRPr lang="en-US" smtClean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mtClean="0"/>
              <a:t>Swift profiling isolated issue: convert addition routine from script to C function: obtained 10,000 X speedup</a:t>
            </a:r>
            <a:br>
              <a:rPr lang="en-US" smtClean="0"/>
            </a:br>
            <a:endParaRPr lang="en-US" smtClean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mtClean="0"/>
              <a:t>Swift/T integrates with MPE/Jumpshot and other </a:t>
            </a:r>
            <a:br>
              <a:rPr lang="en-US" smtClean="0"/>
            </a:br>
            <a:r>
              <a:rPr lang="en-US" smtClean="0"/>
              <a:t>MPI-based performance analysis techniques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3575" y="3719512"/>
            <a:ext cx="4529137" cy="241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066800"/>
            <a:ext cx="4475162" cy="241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13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Crystal Coordinate Transformation Workflow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41986" name="Picture 2" descr="C:\cygwin\home\wozniak\mcs\pubs\slides\CCL_2013\-Xcavate- Crystal Coordinate transformation workflow in Swift-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04975"/>
            <a:ext cx="7858125" cy="41624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24000" y="5943600"/>
            <a:ext cx="509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-like pattern expressed elegantly in Swift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6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CCTW: Swift/T application (C++)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648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bag&lt;blob</a:t>
            </a:r>
            <a:r>
              <a:rPr lang="en-US" dirty="0"/>
              <a:t>&gt; M[];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foreach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in [</a:t>
            </a:r>
            <a:r>
              <a:rPr lang="en-US" dirty="0" smtClean="0"/>
              <a:t>1:n] </a:t>
            </a:r>
            <a:r>
              <a:rPr lang="en-US" dirty="0"/>
              <a:t>{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blob </a:t>
            </a:r>
            <a:r>
              <a:rPr lang="en-US" dirty="0"/>
              <a:t>b1= </a:t>
            </a:r>
            <a:r>
              <a:rPr lang="en-US" b="1" dirty="0" err="1" smtClean="0"/>
              <a:t>cctw_input</a:t>
            </a:r>
            <a:r>
              <a:rPr lang="en-US" dirty="0" smtClean="0"/>
              <a:t>(“</a:t>
            </a:r>
            <a:r>
              <a:rPr lang="en-US" dirty="0" err="1" smtClean="0"/>
              <a:t>pznpt.nxs</a:t>
            </a:r>
            <a:r>
              <a:rPr lang="en-US" dirty="0" smtClean="0"/>
              <a:t>”);</a:t>
            </a:r>
          </a:p>
          <a:p>
            <a:pPr marL="457200" lvl="1" indent="0">
              <a:buNone/>
            </a:pPr>
            <a:r>
              <a:rPr lang="en-US" dirty="0" smtClean="0"/>
              <a:t>blob </a:t>
            </a:r>
            <a:r>
              <a:rPr lang="en-US" dirty="0"/>
              <a:t>b2[];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outputId</a:t>
            </a:r>
            <a:r>
              <a:rPr lang="en-US" dirty="0"/>
              <a:t>[];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(</a:t>
            </a:r>
            <a:r>
              <a:rPr lang="en-US" dirty="0" err="1"/>
              <a:t>outputId</a:t>
            </a:r>
            <a:r>
              <a:rPr lang="en-US" dirty="0"/>
              <a:t>, b2) = </a:t>
            </a:r>
            <a:r>
              <a:rPr lang="en-US" b="1" dirty="0" err="1"/>
              <a:t>cctw_transform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b1); </a:t>
            </a:r>
            <a:r>
              <a:rPr lang="en-US" dirty="0" err="1"/>
              <a:t>foreach</a:t>
            </a:r>
            <a:r>
              <a:rPr lang="en-US" dirty="0"/>
              <a:t> b, j in b2 {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slot = </a:t>
            </a:r>
            <a:r>
              <a:rPr lang="en-US" dirty="0" err="1"/>
              <a:t>outputId</a:t>
            </a:r>
            <a:r>
              <a:rPr lang="en-US" dirty="0"/>
              <a:t>[j];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M[slot</a:t>
            </a:r>
            <a:r>
              <a:rPr lang="en-US" dirty="0"/>
              <a:t>] += b;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}} </a:t>
            </a:r>
          </a:p>
          <a:p>
            <a:pPr marL="457200" lvl="1" indent="0">
              <a:buNone/>
            </a:pPr>
            <a:r>
              <a:rPr lang="en-US" dirty="0" err="1" smtClean="0"/>
              <a:t>foreach</a:t>
            </a:r>
            <a:r>
              <a:rPr lang="en-US" dirty="0" smtClean="0"/>
              <a:t> </a:t>
            </a:r>
            <a:r>
              <a:rPr lang="en-US" dirty="0"/>
              <a:t>g in M {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blob </a:t>
            </a:r>
            <a:r>
              <a:rPr lang="en-US" dirty="0"/>
              <a:t>b = </a:t>
            </a:r>
            <a:r>
              <a:rPr lang="en-US" b="1" dirty="0" err="1"/>
              <a:t>cctw_merge</a:t>
            </a:r>
            <a:r>
              <a:rPr lang="en-US" dirty="0"/>
              <a:t>(g); </a:t>
            </a:r>
            <a:r>
              <a:rPr lang="en-US" dirty="0" smtClean="0"/>
              <a:t>	</a:t>
            </a:r>
            <a:r>
              <a:rPr lang="en-US" b="1" dirty="0" err="1" smtClean="0"/>
              <a:t>cctw_write</a:t>
            </a:r>
            <a:r>
              <a:rPr lang="en-US" dirty="0" smtClean="0"/>
              <a:t>(b</a:t>
            </a:r>
            <a:r>
              <a:rPr lang="en-US" dirty="0"/>
              <a:t>);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}}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404040"/>
              </a:solidFill>
            </a:endParaRPr>
          </a:p>
        </p:txBody>
      </p:sp>
      <p:pic>
        <p:nvPicPr>
          <p:cNvPr id="12290" name="Picture 2" descr="C:\Users\wozniak\Downloads\Untitled drawing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10000"/>
            <a:ext cx="4476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53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scattering and crystal analysis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 is a general program to generate disordered atomic structures and compute the corresponding experimental data such as single crystal diffuse scattering (http://</a:t>
            </a:r>
            <a:r>
              <a:rPr lang="en-US" dirty="0" smtClean="0"/>
              <a:t>discus.sourceforge.net)</a:t>
            </a:r>
          </a:p>
          <a:p>
            <a:r>
              <a:rPr lang="en-US" dirty="0" smtClean="0"/>
              <a:t>Given experimental data, can we fit a modeled crystal to the measurement?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Experimental image: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Billinge</a:t>
            </a:r>
            <a:r>
              <a:rPr lang="en-US" dirty="0" smtClean="0"/>
              <a:t>, 2006)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72A8AB-E2B4-3D48-AA1B-D3ADE456AFA1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404040"/>
              </a:solidFill>
            </a:endParaRPr>
          </a:p>
        </p:txBody>
      </p:sp>
      <p:pic>
        <p:nvPicPr>
          <p:cNvPr id="9218" name="Picture 2" descr="http://www.tms.org/pubs/journals/JOM/0603/Fig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3505200"/>
            <a:ext cx="253365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9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DIFFEV: Scaling crystal diffraction simulation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Determines crystal configuration that produced given scattering image through simulation and evolutionary algorithm</a:t>
            </a:r>
          </a:p>
          <a:p>
            <a:r>
              <a:rPr lang="en-US" dirty="0" smtClean="0"/>
              <a:t>Swift/T calls DISCUS via Python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" name="Picture 3" descr="C:\cygwin\home\wozniak\mcs\pubs\slides\CCL_2013\Discu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600200"/>
            <a:ext cx="3591227" cy="2900606"/>
          </a:xfrm>
          <a:prstGeom prst="rect">
            <a:avLst/>
          </a:prstGeom>
          <a:noFill/>
        </p:spPr>
      </p:pic>
      <p:pic>
        <p:nvPicPr>
          <p:cNvPr id="1026" name="Picture 2" descr="C:\cygwin\home\wozniak\mcs\pubs\slides\2014\CI\diffev-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23987"/>
            <a:ext cx="5243185" cy="32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Documents and Settings\wozniak\My Documents\Downloads\DIFFEV Flowchar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14400"/>
            <a:ext cx="7391400" cy="56440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486400" y="4313872"/>
            <a:ext cx="23473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Potential concurrency: </a:t>
            </a:r>
            <a:br>
              <a:rPr lang="en-US" smtClean="0"/>
            </a:br>
            <a:r>
              <a:rPr lang="en-US" smtClean="0"/>
              <a:t>100,000 cores</a:t>
            </a:r>
          </a:p>
          <a:p>
            <a:pPr algn="ctr"/>
            <a:endParaRPr lang="en-US" smtClean="0"/>
          </a:p>
          <a:p>
            <a:pPr algn="ctr"/>
            <a:r>
              <a:rPr lang="en-US" smtClean="0"/>
              <a:t>Application by </a:t>
            </a:r>
            <a:br>
              <a:rPr lang="en-US" smtClean="0"/>
            </a:br>
            <a:r>
              <a:rPr lang="en-US" smtClean="0"/>
              <a:t>Reinhard Neder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DIFFEV: Genetic algorithm via dataflow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6" name="Explosion 2 5"/>
          <p:cNvSpPr/>
          <p:nvPr/>
        </p:nvSpPr>
        <p:spPr bwMode="auto">
          <a:xfrm>
            <a:off x="4419600" y="3505200"/>
            <a:ext cx="4724400" cy="2982351"/>
          </a:xfrm>
          <a:prstGeom prst="irregularSeal2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b="1" smtClean="0"/>
              <a:t>Novel application composed from existing libraries by domain expert!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3211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R. Harder workflow: Genetic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individuals </a:t>
            </a:r>
            <a:r>
              <a:rPr lang="en-US" sz="1400" dirty="0"/>
              <a:t>= </a:t>
            </a:r>
            <a:r>
              <a:rPr lang="en-US" sz="1400" dirty="0" err="1"/>
              <a:t>toint</a:t>
            </a:r>
            <a:r>
              <a:rPr lang="en-US" sz="1400" dirty="0"/>
              <a:t>(</a:t>
            </a:r>
            <a:r>
              <a:rPr lang="en-US" sz="1400" dirty="0" err="1"/>
              <a:t>argv</a:t>
            </a:r>
            <a:r>
              <a:rPr lang="en-US" sz="1400" dirty="0"/>
              <a:t>("individuals</a:t>
            </a:r>
            <a:r>
              <a:rPr lang="en-US" sz="1400" dirty="0" smtClean="0"/>
              <a:t>")); </a:t>
            </a:r>
            <a:r>
              <a:rPr lang="en-US" sz="1400" dirty="0"/>
              <a:t>  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err="1" smtClean="0"/>
              <a:t>ngenerations</a:t>
            </a:r>
            <a:r>
              <a:rPr lang="en-US" sz="1400" dirty="0" smtClean="0"/>
              <a:t> </a:t>
            </a:r>
            <a:r>
              <a:rPr lang="en-US" sz="1400" dirty="0"/>
              <a:t>= </a:t>
            </a:r>
            <a:r>
              <a:rPr lang="en-US" sz="1400" dirty="0" err="1"/>
              <a:t>toint</a:t>
            </a:r>
            <a:r>
              <a:rPr lang="en-US" sz="1400" dirty="0"/>
              <a:t>(</a:t>
            </a:r>
            <a:r>
              <a:rPr lang="en-US" sz="1400" dirty="0" err="1"/>
              <a:t>argv</a:t>
            </a:r>
            <a:r>
              <a:rPr lang="en-US" sz="1400" dirty="0"/>
              <a:t>("</a:t>
            </a:r>
            <a:r>
              <a:rPr lang="en-US" sz="1400" dirty="0" err="1"/>
              <a:t>ngenerations</a:t>
            </a:r>
            <a:r>
              <a:rPr lang="en-US" sz="1400" dirty="0"/>
              <a:t>"));</a:t>
            </a:r>
          </a:p>
          <a:p>
            <a:pPr marL="0" indent="0">
              <a:buNone/>
            </a:pPr>
            <a:r>
              <a:rPr lang="en-US" sz="1400" dirty="0" smtClean="0"/>
              <a:t>file </a:t>
            </a:r>
            <a:r>
              <a:rPr lang="en-US" sz="1400" dirty="0"/>
              <a:t>winners[];</a:t>
            </a:r>
          </a:p>
          <a:p>
            <a:pPr marL="0" indent="0">
              <a:buNone/>
            </a:pPr>
            <a:r>
              <a:rPr lang="en-US" sz="1400" dirty="0" smtClean="0"/>
              <a:t>winners[0</a:t>
            </a:r>
            <a:r>
              <a:rPr lang="en-US" sz="1400" dirty="0"/>
              <a:t>] = input</a:t>
            </a:r>
            <a:r>
              <a:rPr lang="en-US" sz="1400" dirty="0" smtClean="0"/>
              <a:t>(“</a:t>
            </a:r>
            <a:r>
              <a:rPr lang="en-US" sz="1400" dirty="0" err="1" smtClean="0"/>
              <a:t>null.winner</a:t>
            </a:r>
            <a:r>
              <a:rPr lang="en-US" sz="1400" dirty="0"/>
              <a:t>");</a:t>
            </a:r>
          </a:p>
          <a:p>
            <a:pPr marL="0" indent="0">
              <a:buNone/>
            </a:pPr>
            <a:r>
              <a:rPr lang="en-US" sz="1400" dirty="0" smtClean="0"/>
              <a:t>for </a:t>
            </a:r>
            <a:r>
              <a:rPr lang="en-US" sz="1400" dirty="0"/>
              <a:t>(</a:t>
            </a:r>
            <a:r>
              <a:rPr lang="en-US" sz="1400" dirty="0" err="1"/>
              <a:t>int</a:t>
            </a:r>
            <a:r>
              <a:rPr lang="en-US" sz="1400" dirty="0"/>
              <a:t> generation = 1; generation &lt; </a:t>
            </a:r>
            <a:r>
              <a:rPr lang="en-US" sz="1400" dirty="0" err="1"/>
              <a:t>ngenerations</a:t>
            </a:r>
            <a:r>
              <a:rPr lang="en-US" sz="1400" dirty="0"/>
              <a:t>;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                                  generation </a:t>
            </a:r>
            <a:r>
              <a:rPr lang="en-US" sz="1400" dirty="0"/>
              <a:t>= generation+1</a:t>
            </a:r>
            <a:r>
              <a:rPr lang="en-US" sz="1400" dirty="0" smtClean="0"/>
              <a:t>) {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    file population[];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foreach</a:t>
            </a:r>
            <a:r>
              <a:rPr lang="en-US" sz="1400" dirty="0"/>
              <a:t> </a:t>
            </a:r>
            <a:r>
              <a:rPr lang="en-US" sz="1400" dirty="0" err="1"/>
              <a:t>box_index</a:t>
            </a:r>
            <a:r>
              <a:rPr lang="en-US" sz="1400" dirty="0"/>
              <a:t> in [0:individuals-1</a:t>
            </a:r>
            <a:r>
              <a:rPr lang="en-US" sz="1400" dirty="0" smtClean="0"/>
              <a:t>] {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      file d&lt;</a:t>
            </a:r>
            <a:r>
              <a:rPr lang="en-US" sz="1400" dirty="0" err="1"/>
              <a:t>sprintf</a:t>
            </a:r>
            <a:r>
              <a:rPr lang="en-US" sz="1400" dirty="0"/>
              <a:t>("d-%</a:t>
            </a:r>
            <a:r>
              <a:rPr lang="en-US" sz="1400" dirty="0" err="1"/>
              <a:t>i</a:t>
            </a:r>
            <a:r>
              <a:rPr lang="en-US" sz="1400" dirty="0"/>
              <a:t>-%i.out",</a:t>
            </a:r>
            <a:r>
              <a:rPr lang="en-US" sz="1400" dirty="0" err="1"/>
              <a:t>generation,box_index</a:t>
            </a:r>
            <a:r>
              <a:rPr lang="en-US" sz="1400" dirty="0"/>
              <a:t>)&gt;;</a:t>
            </a:r>
          </a:p>
          <a:p>
            <a:pPr marL="0" indent="0">
              <a:buNone/>
            </a:pPr>
            <a:r>
              <a:rPr lang="en-US" sz="1400" dirty="0"/>
              <a:t>      file s&lt;</a:t>
            </a:r>
            <a:r>
              <a:rPr lang="en-US" sz="1400" dirty="0" err="1"/>
              <a:t>sprintf</a:t>
            </a:r>
            <a:r>
              <a:rPr lang="en-US" sz="1400" dirty="0"/>
              <a:t>("d-%</a:t>
            </a:r>
            <a:r>
              <a:rPr lang="en-US" sz="1400" dirty="0" err="1"/>
              <a:t>i</a:t>
            </a:r>
            <a:r>
              <a:rPr lang="en-US" sz="1400" dirty="0"/>
              <a:t>-%i.score",</a:t>
            </a:r>
            <a:r>
              <a:rPr lang="en-US" sz="1400" dirty="0" err="1"/>
              <a:t>generation,box_index</a:t>
            </a:r>
            <a:r>
              <a:rPr lang="en-US" sz="1400" dirty="0"/>
              <a:t>)&gt;;</a:t>
            </a:r>
          </a:p>
          <a:p>
            <a:pPr marL="0" indent="0">
              <a:buNone/>
            </a:pPr>
            <a:r>
              <a:rPr lang="en-US" sz="1400" dirty="0"/>
              <a:t>      (</a:t>
            </a:r>
            <a:r>
              <a:rPr lang="en-US" sz="1400" dirty="0" err="1"/>
              <a:t>d,s</a:t>
            </a:r>
            <a:r>
              <a:rPr lang="en-US" sz="1400" dirty="0"/>
              <a:t>) = </a:t>
            </a:r>
            <a:r>
              <a:rPr lang="en-US" sz="1400" b="1" dirty="0"/>
              <a:t>box</a:t>
            </a:r>
            <a:r>
              <a:rPr lang="en-US" sz="1400" dirty="0"/>
              <a:t>(</a:t>
            </a:r>
            <a:r>
              <a:rPr lang="en-US" sz="1400" dirty="0" err="1"/>
              <a:t>box_index</a:t>
            </a:r>
            <a:r>
              <a:rPr lang="en-US" sz="1400" dirty="0"/>
              <a:t>, generation, winners[generation-1]);</a:t>
            </a:r>
          </a:p>
          <a:p>
            <a:pPr marL="0" indent="0">
              <a:buNone/>
            </a:pPr>
            <a:r>
              <a:rPr lang="en-US" sz="1400" dirty="0"/>
              <a:t>      population[</a:t>
            </a:r>
            <a:r>
              <a:rPr lang="en-US" sz="1400" dirty="0" err="1"/>
              <a:t>box_index</a:t>
            </a:r>
            <a:r>
              <a:rPr lang="en-US" sz="1400" dirty="0"/>
              <a:t>] = d;</a:t>
            </a:r>
          </a:p>
          <a:p>
            <a:pPr marL="0" indent="0">
              <a:buNone/>
            </a:pPr>
            <a:r>
              <a:rPr lang="en-US" sz="1400" dirty="0"/>
              <a:t>    }</a:t>
            </a:r>
          </a:p>
          <a:p>
            <a:pPr marL="0" indent="0">
              <a:buNone/>
            </a:pPr>
            <a:r>
              <a:rPr lang="en-US" sz="1400" dirty="0"/>
              <a:t>    file </a:t>
            </a:r>
            <a:r>
              <a:rPr lang="en-US" sz="1400" dirty="0" err="1"/>
              <a:t>winner_file</a:t>
            </a:r>
            <a:r>
              <a:rPr lang="en-US" sz="1400" dirty="0"/>
              <a:t>&lt;</a:t>
            </a:r>
            <a:r>
              <a:rPr lang="en-US" sz="1400" dirty="0" err="1"/>
              <a:t>sprintf</a:t>
            </a:r>
            <a:r>
              <a:rPr lang="en-US" sz="1400" dirty="0"/>
              <a:t>("d-%</a:t>
            </a:r>
            <a:r>
              <a:rPr lang="en-US" sz="1400" dirty="0" err="1"/>
              <a:t>i.winner</a:t>
            </a:r>
            <a:r>
              <a:rPr lang="en-US" sz="1400" dirty="0"/>
              <a:t>", generation)&gt; =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b="1" dirty="0" smtClean="0"/>
              <a:t>select</a:t>
            </a:r>
            <a:r>
              <a:rPr lang="en-US" sz="1400" dirty="0" smtClean="0"/>
              <a:t>(generation</a:t>
            </a:r>
            <a:r>
              <a:rPr lang="en-US" sz="1400" dirty="0"/>
              <a:t>, population);</a:t>
            </a:r>
          </a:p>
          <a:p>
            <a:pPr marL="0" indent="0">
              <a:buNone/>
            </a:pPr>
            <a:r>
              <a:rPr lang="en-US" sz="1400" dirty="0"/>
              <a:t>    winners[generation] = </a:t>
            </a:r>
            <a:r>
              <a:rPr lang="en-US" sz="1400" dirty="0" err="1"/>
              <a:t>winner_file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r>
              <a:rPr lang="en-US" sz="1400" dirty="0"/>
              <a:t>  </a:t>
            </a:r>
            <a:r>
              <a:rPr lang="en-US" sz="1400" dirty="0" smtClean="0"/>
              <a:t>}}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404040"/>
              </a:solidFill>
            </a:endParaRPr>
          </a:p>
        </p:txBody>
      </p:sp>
      <p:pic>
        <p:nvPicPr>
          <p:cNvPr id="11266" name="Picture 2" descr="C:\Users\wozniak\Downloads\Untitled draw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057400"/>
            <a:ext cx="404812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High-Energy Diffraction 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Near-field high-energy diffraction microscopy discovers metal grain shapes and structures</a:t>
            </a:r>
          </a:p>
          <a:p>
            <a:r>
              <a:rPr lang="en-US" dirty="0" smtClean="0"/>
              <a:t>The experimental results are greatly improved with the application of Swift-based cluster computing (</a:t>
            </a:r>
            <a:r>
              <a:rPr lang="en-US" b="1" dirty="0" smtClean="0">
                <a:solidFill>
                  <a:srgbClr val="C00000"/>
                </a:solidFill>
              </a:rPr>
              <a:t>RED</a:t>
            </a:r>
            <a:r>
              <a:rPr lang="en-US" dirty="0" smtClean="0"/>
              <a:t> indicates higher confidence in results)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2050" name="Picture 2" descr="C:\cygwin\home\wozniak\proj\d-e\imgs\sharma-hex\Sharma-Oct13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066800"/>
            <a:ext cx="5791200" cy="315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cygwin\home\wozniak\proj\d-e\imgs\sharma-hex\Sharma-April14.t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90600"/>
            <a:ext cx="6051550" cy="3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6018" y="3962400"/>
            <a:ext cx="28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October 2013: Without Swift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04130" y="4114800"/>
            <a:ext cx="224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2014: With Swift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calls to native libraries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404040"/>
              </a:solidFill>
            </a:endParaRPr>
          </a:p>
        </p:txBody>
      </p:sp>
      <p:pic>
        <p:nvPicPr>
          <p:cNvPr id="1027" name="Picture 3" descr="C:\cygwin\home\justin\exm\papers\CCGrid_2013\img\swift-t-sch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4606"/>
            <a:ext cx="6172200" cy="411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7"/>
          <p:cNvSpPr txBox="1">
            <a:spLocks noChangeArrowheads="1"/>
          </p:cNvSpPr>
          <p:nvPr/>
        </p:nvSpPr>
        <p:spPr bwMode="auto">
          <a:xfrm>
            <a:off x="1371600" y="5715000"/>
            <a:ext cx="7010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2"/>
              <a:buChar char="§"/>
              <a:defRPr sz="2000">
                <a:solidFill>
                  <a:srgbClr val="1B1B1B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>
                <a:solidFill>
                  <a:srgbClr val="2C2C2C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600">
                <a:solidFill>
                  <a:srgbClr val="1B1B1B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kern="0" dirty="0" smtClean="0">
                <a:cs typeface="Courier New" pitchFamily="49" charset="0"/>
              </a:rPr>
              <a:t>Including MPI libraries</a:t>
            </a:r>
            <a:endParaRPr lang="en-US" b="1" i="1" kern="0" dirty="0" smtClean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1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NF-HEDM: Cross-lab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8195" name="Picture 3" descr="C:\Users\wozniak\Downloads\Sharma workflow E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9013"/>
            <a:ext cx="7391400" cy="556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80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5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scale application ensembles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05400"/>
          </a:xfrm>
        </p:spPr>
        <p:txBody>
          <a:bodyPr/>
          <a:lstStyle/>
          <a:p>
            <a:r>
              <a:rPr lang="en-US" dirty="0" smtClean="0"/>
              <a:t>Develop Swift for exascale experiment ensembles</a:t>
            </a:r>
          </a:p>
          <a:p>
            <a:pPr lvl="1"/>
            <a:r>
              <a:rPr lang="en-US" dirty="0" smtClean="0"/>
              <a:t>Deploy </a:t>
            </a:r>
            <a:r>
              <a:rPr lang="en-US" dirty="0" err="1" smtClean="0"/>
              <a:t>stateful</a:t>
            </a:r>
            <a:r>
              <a:rPr lang="en-US" dirty="0" smtClean="0"/>
              <a:t>, varying sized jobs</a:t>
            </a:r>
          </a:p>
          <a:p>
            <a:pPr lvl="1"/>
            <a:r>
              <a:rPr lang="en-US" dirty="0" smtClean="0"/>
              <a:t>Outermost, experiment-level coordination via dataflow</a:t>
            </a:r>
          </a:p>
          <a:p>
            <a:pPr lvl="1"/>
            <a:r>
              <a:rPr lang="en-US" dirty="0" smtClean="0"/>
              <a:t>Plug in experiments and human-in-the-loop models (dataflow filters)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905000" y="2438400"/>
            <a:ext cx="1752600" cy="20574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Big job 1: Type 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3810000" y="2438400"/>
            <a:ext cx="2895600" cy="20574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Big job 2: Type A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858000" y="2433523"/>
            <a:ext cx="1890979" cy="20574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Big job 3: Type B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985114" y="4629912"/>
            <a:ext cx="1300886" cy="627888"/>
          </a:xfrm>
          <a:prstGeom prst="rect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Small job 1: Type A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2438400" y="4629912"/>
            <a:ext cx="1300886" cy="627888"/>
          </a:xfrm>
          <a:prstGeom prst="rect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Small job 2: Type 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3877055" y="4629912"/>
            <a:ext cx="1300886" cy="627888"/>
          </a:xfrm>
          <a:prstGeom prst="rect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Small job 3: Type B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5313271" y="4636008"/>
            <a:ext cx="1300886" cy="627888"/>
          </a:xfrm>
          <a:prstGeom prst="rect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Small job 4: Type 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1806855" y="5399837"/>
            <a:ext cx="1300886" cy="627888"/>
          </a:xfrm>
          <a:prstGeom prst="rect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Small job 4: Type C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 bwMode="auto">
          <a:xfrm>
            <a:off x="3279038" y="5399837"/>
            <a:ext cx="1300886" cy="627888"/>
          </a:xfrm>
          <a:prstGeom prst="rect">
            <a:avLst/>
          </a:prstGeom>
          <a:solidFill>
            <a:schemeClr val="accent1"/>
          </a:solidFill>
          <a:ln w="38100">
            <a:solidFill>
              <a:srgbClr val="4F81BD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Small job 5: Type D</a:t>
            </a:r>
            <a:endParaRPr lang="en-US" dirty="0"/>
          </a:p>
        </p:txBody>
      </p:sp>
      <p:grpSp>
        <p:nvGrpSpPr>
          <p:cNvPr id="8204" name="Group 8203"/>
          <p:cNvGrpSpPr/>
          <p:nvPr/>
        </p:nvGrpSpPr>
        <p:grpSpPr>
          <a:xfrm>
            <a:off x="3200400" y="3886200"/>
            <a:ext cx="4191000" cy="1329274"/>
            <a:chOff x="3200400" y="3886200"/>
            <a:chExt cx="4191000" cy="1329274"/>
          </a:xfrm>
        </p:grpSpPr>
        <p:cxnSp>
          <p:nvCxnSpPr>
            <p:cNvPr id="43" name="Straight Arrow Connector 42"/>
            <p:cNvCxnSpPr>
              <a:stCxn id="36" idx="6"/>
              <a:endCxn id="38" idx="2"/>
            </p:cNvCxnSpPr>
            <p:nvPr/>
          </p:nvCxnSpPr>
          <p:spPr bwMode="auto">
            <a:xfrm>
              <a:off x="3429000" y="4000500"/>
              <a:ext cx="762000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Flowchart: Connector 35"/>
            <p:cNvSpPr/>
            <p:nvPr/>
          </p:nvSpPr>
          <p:spPr bwMode="auto">
            <a:xfrm>
              <a:off x="3200400" y="3886200"/>
              <a:ext cx="228600" cy="228600"/>
            </a:xfrm>
            <a:prstGeom prst="flowChartConnector">
              <a:avLst/>
            </a:prstGeom>
            <a:solidFill>
              <a:srgbClr val="FFFF00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8" name="Flowchart: Connector 37"/>
            <p:cNvSpPr/>
            <p:nvPr/>
          </p:nvSpPr>
          <p:spPr bwMode="auto">
            <a:xfrm>
              <a:off x="4191000" y="3886200"/>
              <a:ext cx="228600" cy="228600"/>
            </a:xfrm>
            <a:prstGeom prst="flowChartConnector">
              <a:avLst/>
            </a:prstGeom>
            <a:solidFill>
              <a:srgbClr val="FFFF00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9" name="Flowchart: Connector 38"/>
            <p:cNvSpPr/>
            <p:nvPr/>
          </p:nvSpPr>
          <p:spPr bwMode="auto">
            <a:xfrm>
              <a:off x="7162800" y="3886200"/>
              <a:ext cx="228600" cy="228600"/>
            </a:xfrm>
            <a:prstGeom prst="flowChartConnector">
              <a:avLst/>
            </a:prstGeom>
            <a:solidFill>
              <a:srgbClr val="FFFF00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0" name="Flowchart: Connector 39"/>
            <p:cNvSpPr/>
            <p:nvPr/>
          </p:nvSpPr>
          <p:spPr bwMode="auto">
            <a:xfrm>
              <a:off x="5417515" y="4971004"/>
              <a:ext cx="228600" cy="228600"/>
            </a:xfrm>
            <a:prstGeom prst="flowChartConnector">
              <a:avLst/>
            </a:prstGeom>
            <a:solidFill>
              <a:srgbClr val="FFFF00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1" name="Flowchart: Connector 40"/>
            <p:cNvSpPr/>
            <p:nvPr/>
          </p:nvSpPr>
          <p:spPr bwMode="auto">
            <a:xfrm>
              <a:off x="3962400" y="4986874"/>
              <a:ext cx="228600" cy="228600"/>
            </a:xfrm>
            <a:prstGeom prst="flowChartConnector">
              <a:avLst/>
            </a:prstGeom>
            <a:solidFill>
              <a:srgbClr val="FFFF00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2" name="Flowchart: Connector 41"/>
            <p:cNvSpPr/>
            <p:nvPr/>
          </p:nvSpPr>
          <p:spPr bwMode="auto">
            <a:xfrm>
              <a:off x="3429000" y="4978319"/>
              <a:ext cx="228600" cy="228600"/>
            </a:xfrm>
            <a:prstGeom prst="flowChartConnector">
              <a:avLst/>
            </a:prstGeom>
            <a:solidFill>
              <a:srgbClr val="FFFF00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38" idx="6"/>
              <a:endCxn id="39" idx="2"/>
            </p:cNvCxnSpPr>
            <p:nvPr/>
          </p:nvCxnSpPr>
          <p:spPr bwMode="auto">
            <a:xfrm>
              <a:off x="4419600" y="4000500"/>
              <a:ext cx="2743200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9" name="Straight Arrow Connector 48"/>
            <p:cNvCxnSpPr>
              <a:stCxn id="39" idx="3"/>
              <a:endCxn id="40" idx="7"/>
            </p:cNvCxnSpPr>
            <p:nvPr/>
          </p:nvCxnSpPr>
          <p:spPr bwMode="auto">
            <a:xfrm flipH="1">
              <a:off x="5612637" y="4081322"/>
              <a:ext cx="1583641" cy="923160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4" name="Straight Arrow Connector 53"/>
            <p:cNvCxnSpPr>
              <a:stCxn id="40" idx="2"/>
            </p:cNvCxnSpPr>
            <p:nvPr/>
          </p:nvCxnSpPr>
          <p:spPr bwMode="auto">
            <a:xfrm flipH="1">
              <a:off x="4191001" y="5085304"/>
              <a:ext cx="1226514" cy="15870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Straight Arrow Connector 56"/>
            <p:cNvCxnSpPr>
              <a:stCxn id="41" idx="2"/>
            </p:cNvCxnSpPr>
            <p:nvPr/>
          </p:nvCxnSpPr>
          <p:spPr bwMode="auto">
            <a:xfrm flipH="1">
              <a:off x="3657601" y="5101174"/>
              <a:ext cx="304799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0" name="Straight Arrow Connector 59"/>
            <p:cNvCxnSpPr>
              <a:stCxn id="42" idx="0"/>
            </p:cNvCxnSpPr>
            <p:nvPr/>
          </p:nvCxnSpPr>
          <p:spPr bwMode="auto">
            <a:xfrm flipH="1" flipV="1">
              <a:off x="3314701" y="4114800"/>
              <a:ext cx="228599" cy="863519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>
              <a:stCxn id="42" idx="7"/>
              <a:endCxn id="38" idx="3"/>
            </p:cNvCxnSpPr>
            <p:nvPr/>
          </p:nvCxnSpPr>
          <p:spPr bwMode="auto">
            <a:xfrm flipV="1">
              <a:off x="3624122" y="4081322"/>
              <a:ext cx="600356" cy="930475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41" idx="0"/>
              <a:endCxn id="38" idx="4"/>
            </p:cNvCxnSpPr>
            <p:nvPr/>
          </p:nvCxnSpPr>
          <p:spPr bwMode="auto">
            <a:xfrm flipV="1">
              <a:off x="4076700" y="4114800"/>
              <a:ext cx="228600" cy="872074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202" name="Group 8201"/>
          <p:cNvGrpSpPr/>
          <p:nvPr/>
        </p:nvGrpSpPr>
        <p:grpSpPr>
          <a:xfrm>
            <a:off x="0" y="2514600"/>
            <a:ext cx="2209800" cy="1371600"/>
            <a:chOff x="0" y="2514600"/>
            <a:chExt cx="2209800" cy="1371600"/>
          </a:xfrm>
        </p:grpSpPr>
        <p:sp>
          <p:nvSpPr>
            <p:cNvPr id="35" name="Flowchart: Sequential Access Storage 34"/>
            <p:cNvSpPr/>
            <p:nvPr/>
          </p:nvSpPr>
          <p:spPr bwMode="auto">
            <a:xfrm>
              <a:off x="0" y="2514600"/>
              <a:ext cx="1635557" cy="1371600"/>
            </a:xfrm>
            <a:prstGeom prst="flowChartMagneticTape">
              <a:avLst/>
            </a:prstGeom>
            <a:solidFill>
              <a:schemeClr val="accent1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/>
                <a:t>APS</a:t>
              </a:r>
              <a:endParaRPr lang="en-US" b="1" dirty="0"/>
            </a:p>
          </p:txBody>
        </p:sp>
        <p:cxnSp>
          <p:nvCxnSpPr>
            <p:cNvPr id="70" name="Straight Arrow Connector 69"/>
            <p:cNvCxnSpPr/>
            <p:nvPr/>
          </p:nvCxnSpPr>
          <p:spPr bwMode="auto">
            <a:xfrm>
              <a:off x="1635557" y="3810000"/>
              <a:ext cx="574243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203" name="Group 8202"/>
          <p:cNvGrpSpPr/>
          <p:nvPr/>
        </p:nvGrpSpPr>
        <p:grpSpPr>
          <a:xfrm>
            <a:off x="5531815" y="5206919"/>
            <a:ext cx="2926385" cy="1604750"/>
            <a:chOff x="5531815" y="5206919"/>
            <a:chExt cx="2926385" cy="1604750"/>
          </a:xfrm>
        </p:grpSpPr>
        <p:pic>
          <p:nvPicPr>
            <p:cNvPr id="8194" name="Picture 2" descr="https://lh5.googleusercontent.com/BNDAug8M2uj-V2CC1TBLTcaQmztKNKR_RLrMkdcsCOrW07e1ZbRDvKVHmD_IDbvOapq_UV9tjqVQKbBqleon4xXfzS0lLjtT6nZPbkTKxEEDARoFagq5ZlbkwJHuBkbs9ZxQO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5246848"/>
              <a:ext cx="1752600" cy="1564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4" name="Straight Arrow Connector 73"/>
            <p:cNvCxnSpPr/>
            <p:nvPr/>
          </p:nvCxnSpPr>
          <p:spPr bwMode="auto">
            <a:xfrm>
              <a:off x="5531815" y="5206919"/>
              <a:ext cx="1783385" cy="660481"/>
            </a:xfrm>
            <a:prstGeom prst="straightConnector1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653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05400"/>
          </a:xfrm>
        </p:spPr>
        <p:txBody>
          <a:bodyPr/>
          <a:lstStyle/>
          <a:p>
            <a:r>
              <a:rPr lang="en-US" dirty="0" smtClean="0"/>
              <a:t>Develop Swift for exascale</a:t>
            </a:r>
          </a:p>
          <a:p>
            <a:pPr lvl="1"/>
            <a:r>
              <a:rPr lang="en-US" dirty="0" smtClean="0"/>
              <a:t>Continue scaling work: Study distributed dataflow for realistic patterns</a:t>
            </a:r>
          </a:p>
          <a:p>
            <a:pPr lvl="1"/>
            <a:r>
              <a:rPr lang="en-US" dirty="0" smtClean="0"/>
              <a:t>Ease integration with native code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Application collaborations</a:t>
            </a:r>
          </a:p>
          <a:p>
            <a:pPr lvl="1"/>
            <a:r>
              <a:rPr lang="en-US" dirty="0" smtClean="0"/>
              <a:t>Materials science: APS (Osborn, Sharma)</a:t>
            </a:r>
          </a:p>
          <a:p>
            <a:pPr lvl="1"/>
            <a:r>
              <a:rPr lang="en-US" dirty="0" smtClean="0"/>
              <a:t>Molecular dynamics: NAMD </a:t>
            </a:r>
            <a:r>
              <a:rPr lang="en-US" smtClean="0"/>
              <a:t>(Phillips</a:t>
            </a:r>
            <a:r>
              <a:rPr lang="en-US" dirty="0" smtClean="0"/>
              <a:t>), LAMMPS (</a:t>
            </a:r>
            <a:r>
              <a:rPr lang="en-US" dirty="0" err="1" smtClean="0"/>
              <a:t>Whitmer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Connect with novel systems elsewhere in MCS, ALCF:</a:t>
            </a:r>
          </a:p>
          <a:p>
            <a:pPr lvl="1"/>
            <a:r>
              <a:rPr lang="en-US" dirty="0" err="1" smtClean="0"/>
              <a:t>Memcached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Isaila</a:t>
            </a:r>
            <a:r>
              <a:rPr lang="en-US" dirty="0" smtClean="0"/>
              <a:t> et al.)</a:t>
            </a:r>
          </a:p>
          <a:p>
            <a:pPr lvl="1"/>
            <a:r>
              <a:rPr lang="en-US" dirty="0" smtClean="0"/>
              <a:t>Tess (</a:t>
            </a:r>
            <a:r>
              <a:rPr lang="en-US" dirty="0" err="1" smtClean="0"/>
              <a:t>Peterka</a:t>
            </a:r>
            <a:r>
              <a:rPr lang="en-US" dirty="0"/>
              <a:t> </a:t>
            </a:r>
            <a:r>
              <a:rPr lang="en-US" dirty="0" smtClean="0"/>
              <a:t>et al.)</a:t>
            </a:r>
          </a:p>
          <a:p>
            <a:pPr lvl="1"/>
            <a:r>
              <a:rPr lang="en-US" dirty="0" err="1" smtClean="0"/>
              <a:t>Filesystems</a:t>
            </a:r>
            <a:r>
              <a:rPr lang="en-US" dirty="0" smtClean="0"/>
              <a:t> (Ross et al.)</a:t>
            </a:r>
          </a:p>
          <a:p>
            <a:pPr lvl="1"/>
            <a:endParaRPr lang="en-US" dirty="0"/>
          </a:p>
          <a:p>
            <a:r>
              <a:rPr lang="en-US" dirty="0" smtClean="0"/>
              <a:t>Connect with new applications at the CI and elsewhere!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906963"/>
          </a:xfrm>
        </p:spPr>
        <p:txBody>
          <a:bodyPr/>
          <a:lstStyle/>
          <a:p>
            <a:r>
              <a:rPr lang="en-US" dirty="0" smtClean="0"/>
              <a:t>Swift: High-level scripting for outermost programming constructs</a:t>
            </a:r>
          </a:p>
          <a:p>
            <a:pPr lvl="1"/>
            <a:r>
              <a:rPr lang="en-US" dirty="0" smtClean="0"/>
              <a:t>Handles many aspects of the scientific computing experience</a:t>
            </a:r>
          </a:p>
          <a:p>
            <a:pPr lvl="1"/>
            <a:r>
              <a:rPr lang="en-US" dirty="0" smtClean="0"/>
              <a:t>Described how dataflow logic is distributed </a:t>
            </a:r>
          </a:p>
          <a:p>
            <a:pPr lvl="1"/>
            <a:r>
              <a:rPr lang="en-US" dirty="0" smtClean="0"/>
              <a:t>New features for parallel tasks</a:t>
            </a:r>
            <a:endParaRPr lang="en-US" dirty="0"/>
          </a:p>
          <a:p>
            <a:r>
              <a:rPr lang="en-US" dirty="0" smtClean="0"/>
              <a:t>Thanks to the Swift team: Mike Wilde, </a:t>
            </a:r>
            <a:r>
              <a:rPr lang="en-US" dirty="0" err="1" smtClean="0"/>
              <a:t>Ketan</a:t>
            </a:r>
            <a:r>
              <a:rPr lang="en-US" dirty="0" smtClean="0"/>
              <a:t> </a:t>
            </a:r>
            <a:r>
              <a:rPr lang="en-US" dirty="0" err="1" smtClean="0"/>
              <a:t>Maheshwari</a:t>
            </a:r>
            <a:r>
              <a:rPr lang="en-US" dirty="0" smtClean="0"/>
              <a:t>, Tim Armstrong, David Kelly, </a:t>
            </a:r>
            <a:r>
              <a:rPr lang="en-US" dirty="0" err="1" smtClean="0"/>
              <a:t>Yadu</a:t>
            </a:r>
            <a:r>
              <a:rPr lang="en-US" dirty="0" smtClean="0"/>
              <a:t> </a:t>
            </a:r>
            <a:r>
              <a:rPr lang="en-US" dirty="0" err="1" smtClean="0"/>
              <a:t>Nand</a:t>
            </a:r>
            <a:r>
              <a:rPr lang="en-US" dirty="0" smtClean="0"/>
              <a:t>, </a:t>
            </a:r>
            <a:r>
              <a:rPr lang="en-US" dirty="0" err="1" smtClean="0"/>
              <a:t>Mihael</a:t>
            </a:r>
            <a:r>
              <a:rPr lang="en-US" dirty="0" smtClean="0"/>
              <a:t> </a:t>
            </a:r>
            <a:r>
              <a:rPr lang="en-US" dirty="0" err="1" smtClean="0"/>
              <a:t>Hategan</a:t>
            </a:r>
            <a:r>
              <a:rPr lang="en-US" dirty="0" smtClean="0"/>
              <a:t>, Scott Krieder, </a:t>
            </a:r>
            <a:r>
              <a:rPr lang="en-US" dirty="0" err="1" smtClean="0"/>
              <a:t>Ioan</a:t>
            </a:r>
            <a:r>
              <a:rPr lang="en-US" dirty="0" smtClean="0"/>
              <a:t> </a:t>
            </a:r>
            <a:r>
              <a:rPr lang="en-US" dirty="0" err="1" smtClean="0"/>
              <a:t>Raicu</a:t>
            </a:r>
            <a:r>
              <a:rPr lang="en-US" dirty="0" smtClean="0"/>
              <a:t>, Dan Katz, Ian Foster</a:t>
            </a:r>
            <a:endParaRPr lang="en-US" dirty="0"/>
          </a:p>
          <a:p>
            <a:r>
              <a:rPr lang="en-US" dirty="0" smtClean="0"/>
              <a:t>Thanks to project collaborators: Tom </a:t>
            </a:r>
            <a:r>
              <a:rPr lang="en-US" dirty="0" err="1" smtClean="0"/>
              <a:t>Peterka</a:t>
            </a:r>
            <a:r>
              <a:rPr lang="en-US" dirty="0" smtClean="0"/>
              <a:t>, Jim </a:t>
            </a:r>
            <a:r>
              <a:rPr lang="en-US" dirty="0" err="1" smtClean="0"/>
              <a:t>Dinan</a:t>
            </a:r>
            <a:r>
              <a:rPr lang="en-US" dirty="0" smtClean="0"/>
              <a:t>, Ray Osborn, </a:t>
            </a:r>
            <a:r>
              <a:rPr lang="en-US" dirty="0" err="1" smtClean="0"/>
              <a:t>Reinhard</a:t>
            </a:r>
            <a:r>
              <a:rPr lang="en-US" dirty="0" smtClean="0"/>
              <a:t> </a:t>
            </a:r>
            <a:r>
              <a:rPr lang="en-US" dirty="0" err="1" smtClean="0"/>
              <a:t>Neder</a:t>
            </a:r>
            <a:r>
              <a:rPr lang="en-US" dirty="0" smtClean="0"/>
              <a:t>, Guy Jennings, </a:t>
            </a:r>
            <a:r>
              <a:rPr lang="en-US" dirty="0" err="1" smtClean="0"/>
              <a:t>Hemant</a:t>
            </a:r>
            <a:r>
              <a:rPr lang="en-US" dirty="0" smtClean="0"/>
              <a:t> Sharma, </a:t>
            </a:r>
            <a:r>
              <a:rPr lang="en-US" dirty="0" err="1" smtClean="0"/>
              <a:t>Rachana</a:t>
            </a:r>
            <a:r>
              <a:rPr lang="en-US" dirty="0"/>
              <a:t>  </a:t>
            </a:r>
            <a:r>
              <a:rPr lang="en-US" dirty="0" err="1" smtClean="0"/>
              <a:t>Ananthakrishnan</a:t>
            </a:r>
            <a:r>
              <a:rPr lang="en-US" dirty="0" smtClean="0"/>
              <a:t>, Ben </a:t>
            </a:r>
            <a:r>
              <a:rPr lang="en-US" dirty="0" err="1" smtClean="0"/>
              <a:t>Blaiszik</a:t>
            </a:r>
            <a:r>
              <a:rPr lang="en-US" dirty="0" smtClean="0"/>
              <a:t>, Kyle Chard, Tim </a:t>
            </a:r>
            <a:r>
              <a:rPr lang="en-US" dirty="0" err="1" smtClean="0"/>
              <a:t>Germann</a:t>
            </a:r>
            <a:r>
              <a:rPr lang="en-US" dirty="0" smtClean="0"/>
              <a:t>, and others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b="1" dirty="0" smtClean="0"/>
              <a:t>Questions?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EE434E-B384-A245-84B1-C534A8D5426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cxnSp>
        <p:nvCxnSpPr>
          <p:cNvPr id="5" name="Straight Arrow Connector 4"/>
          <p:cNvCxnSpPr>
            <a:stCxn id="10" idx="3"/>
            <a:endCxn id="14" idx="1"/>
          </p:cNvCxnSpPr>
          <p:nvPr/>
        </p:nvCxnSpPr>
        <p:spPr bwMode="auto">
          <a:xfrm>
            <a:off x="6355614" y="4914900"/>
            <a:ext cx="440056" cy="0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>
            <a:stCxn id="14" idx="2"/>
            <a:endCxn id="18" idx="0"/>
          </p:cNvCxnSpPr>
          <p:nvPr/>
        </p:nvCxnSpPr>
        <p:spPr bwMode="auto">
          <a:xfrm>
            <a:off x="7338595" y="5334000"/>
            <a:ext cx="0" cy="306324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>
            <a:stCxn id="18" idx="1"/>
            <a:endCxn id="22" idx="3"/>
          </p:cNvCxnSpPr>
          <p:nvPr/>
        </p:nvCxnSpPr>
        <p:spPr bwMode="auto">
          <a:xfrm flipH="1">
            <a:off x="6350737" y="6058662"/>
            <a:ext cx="444933" cy="0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stCxn id="22" idx="0"/>
            <a:endCxn id="10" idx="2"/>
          </p:cNvCxnSpPr>
          <p:nvPr/>
        </p:nvCxnSpPr>
        <p:spPr bwMode="auto">
          <a:xfrm flipV="1">
            <a:off x="5807812" y="5334000"/>
            <a:ext cx="2439" cy="306324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5264887" y="4495800"/>
            <a:ext cx="1090727" cy="838200"/>
            <a:chOff x="5867400" y="4724400"/>
            <a:chExt cx="1090727" cy="8382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4724400"/>
              <a:ext cx="1090727" cy="838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5948477" y="4800600"/>
              <a:ext cx="926249" cy="685800"/>
            </a:xfrm>
            <a:prstGeom prst="cloud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22227" y="4953000"/>
              <a:ext cx="9525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THINK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95670" y="4495800"/>
            <a:ext cx="1085850" cy="838200"/>
            <a:chOff x="7367703" y="4718566"/>
            <a:chExt cx="1085850" cy="8382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7367703" y="4718566"/>
              <a:ext cx="1085850" cy="838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Lightning Bolt 14"/>
            <p:cNvSpPr/>
            <p:nvPr/>
          </p:nvSpPr>
          <p:spPr bwMode="auto">
            <a:xfrm>
              <a:off x="7702145" y="4829729"/>
              <a:ext cx="477926" cy="627541"/>
            </a:xfrm>
            <a:prstGeom prst="lightningBolt">
              <a:avLst/>
            </a:prstGeom>
            <a:solidFill>
              <a:srgbClr val="FFFF00"/>
            </a:solidFill>
            <a:ln w="38100">
              <a:solidFill>
                <a:srgbClr val="FFC000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09511" y="4911764"/>
              <a:ext cx="8022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RUN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95670" y="5640324"/>
            <a:ext cx="1085850" cy="836676"/>
            <a:chOff x="7367703" y="5698867"/>
            <a:chExt cx="1085850" cy="836676"/>
          </a:xfrm>
        </p:grpSpPr>
        <p:sp>
          <p:nvSpPr>
            <p:cNvPr id="18" name="Rectangle 17"/>
            <p:cNvSpPr/>
            <p:nvPr/>
          </p:nvSpPr>
          <p:spPr bwMode="auto">
            <a:xfrm>
              <a:off x="7367703" y="5698867"/>
              <a:ext cx="1085850" cy="836676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Can 18"/>
            <p:cNvSpPr/>
            <p:nvPr/>
          </p:nvSpPr>
          <p:spPr bwMode="auto">
            <a:xfrm>
              <a:off x="7485815" y="5813167"/>
              <a:ext cx="872488" cy="605442"/>
            </a:xfrm>
            <a:prstGeom prst="can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</a:gradFill>
            <a:ln w="38100">
              <a:solidFill>
                <a:srgbClr val="4F81BD"/>
              </a:solidFill>
              <a:miter lim="800000"/>
              <a:headEnd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96354" y="5964781"/>
              <a:ext cx="1057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COLLECT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64887" y="5640324"/>
            <a:ext cx="1099719" cy="836676"/>
            <a:chOff x="5858408" y="5698867"/>
            <a:chExt cx="1099719" cy="836676"/>
          </a:xfrm>
        </p:grpSpPr>
        <p:sp>
          <p:nvSpPr>
            <p:cNvPr id="22" name="Rectangle 21"/>
            <p:cNvSpPr/>
            <p:nvPr/>
          </p:nvSpPr>
          <p:spPr bwMode="auto">
            <a:xfrm>
              <a:off x="5858408" y="5698867"/>
              <a:ext cx="1085850" cy="836676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4F81BD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Up Arrow 22"/>
            <p:cNvSpPr/>
            <p:nvPr/>
          </p:nvSpPr>
          <p:spPr bwMode="auto">
            <a:xfrm>
              <a:off x="5948478" y="5813167"/>
              <a:ext cx="838200" cy="605442"/>
            </a:xfrm>
            <a:prstGeom prst="upArrow">
              <a:avLst>
                <a:gd name="adj1" fmla="val 36643"/>
                <a:gd name="adj2" fmla="val 40400"/>
              </a:avLst>
            </a:prstGeom>
            <a:solidFill>
              <a:srgbClr val="8AFF86"/>
            </a:solidFill>
            <a:ln w="38100">
              <a:solidFill>
                <a:srgbClr val="00DE00"/>
              </a:solidFill>
              <a:miter lim="800000"/>
              <a:headEnd/>
              <a:tailEnd type="triangl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58408" y="5879068"/>
              <a:ext cx="10997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IMPROVE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8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Characteristics of very large Swift programs</a:t>
            </a:r>
            <a:endParaRPr lang="en-GB" dirty="0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1FB2-8B66-6047-B9F5-5377459977E9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9395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267200" y="2133600"/>
            <a:ext cx="4419600" cy="4419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The goal is to support billion-way concurrency: O(10</a:t>
            </a:r>
            <a:r>
              <a:rPr lang="en-US" baseline="30000" dirty="0" smtClean="0">
                <a:cs typeface="Courier New" pitchFamily="49" charset="0"/>
              </a:rPr>
              <a:t>9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>
              <a:spcBef>
                <a:spcPts val="0"/>
              </a:spcBef>
            </a:pPr>
            <a:endParaRPr lang="en-US" dirty="0"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Swift script logic will control trillions of variables and data dependent tasks</a:t>
            </a:r>
          </a:p>
          <a:p>
            <a:pPr>
              <a:spcBef>
                <a:spcPts val="0"/>
              </a:spcBef>
            </a:pPr>
            <a:endParaRPr lang="en-US" dirty="0"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Need to distribute Swift logic processing over the HPC compute system</a:t>
            </a:r>
          </a:p>
          <a:p>
            <a:pPr>
              <a:spcBef>
                <a:spcPts val="0"/>
              </a:spcBef>
            </a:pPr>
            <a:endParaRPr lang="en-US" dirty="0"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i="1" dirty="0"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endParaRPr lang="en-US" b="1" i="1" dirty="0" smtClean="0">
              <a:cs typeface="Courier New" pitchFamily="49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 flipH="1" flipV="1">
            <a:off x="685800" y="3474719"/>
            <a:ext cx="6858000" cy="170688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2133600"/>
            <a:ext cx="3886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X = 100, Y = 100;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A[][];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B[];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foreach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in [0:X-1]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foreach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in [0:Y-1]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if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check(x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A[x][y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g(f(x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f(y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} else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A[x][y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 = 0;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B[x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sum(A[x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]);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63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Swift/T: Fully parallel evaluation                                  of complex scripts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1828800"/>
            <a:ext cx="3886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X = 100, Y = 100;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A[][];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B[];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foreach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in [0:X-1]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foreach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in [0:Y-1]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if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check(x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A[x][y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g(f(x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f(y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} else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A[x][y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 = 0;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B[x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sum(A[x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]);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C:\cygwin\home\wozniak\exm\materials\misc-slides\spawn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1447800"/>
            <a:ext cx="4926013" cy="427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81BD"/>
                </a:solidFill>
              </a:rPr>
              <a:t>Swift/T optimization challenge: distributed </a:t>
            </a:r>
            <a:r>
              <a:rPr lang="en-US" dirty="0" err="1" smtClean="0">
                <a:solidFill>
                  <a:srgbClr val="4F81BD"/>
                </a:solidFill>
              </a:rPr>
              <a:t>vars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15F56-630E-7E4B-8F2C-15A1EE33C21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4600" y="64770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http://swift-</a:t>
            </a:r>
            <a:r>
              <a:rPr lang="en-US" dirty="0" err="1" smtClean="0">
                <a:solidFill>
                  <a:schemeClr val="tx2"/>
                </a:solidFill>
              </a:rPr>
              <a:t>lang.org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Screen Shot 2014-05-06 at 9.26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_2003">
  <a:themeElements>
    <a:clrScheme name="">
      <a:dk1>
        <a:srgbClr val="404040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9D7D9E"/>
      </a:accent2>
      <a:accent3>
        <a:srgbClr val="FFFFFF"/>
      </a:accent3>
      <a:accent4>
        <a:srgbClr val="353535"/>
      </a:accent4>
      <a:accent5>
        <a:srgbClr val="D0DEEC"/>
      </a:accent5>
      <a:accent6>
        <a:srgbClr val="8E718F"/>
      </a:accent6>
      <a:hlink>
        <a:srgbClr val="7AB800"/>
      </a:hlink>
      <a:folHlink>
        <a:srgbClr val="BF5C28"/>
      </a:folHlink>
    </a:clrScheme>
    <a:fontScheme name="blue_2003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>
          <a:solidFill>
            <a:srgbClr val="4F81BD"/>
          </a:solidFill>
          <a:miter lim="800000"/>
          <a:headEnd/>
          <a:tailEnd type="triangle" w="med" len="med"/>
        </a:ln>
      </a:spPr>
      <a:bodyPr>
        <a:prstTxWarp prst="textNoShape">
          <a:avLst/>
        </a:prstTxWarp>
      </a:bodyPr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MS PGothic" pitchFamily="34" charset="-128"/>
            <a:cs typeface="MS PGothic" pitchFamily="34" charset="-128"/>
          </a:defRPr>
        </a:defPPr>
      </a:lstStyle>
    </a:lnDef>
  </a:objectDefaults>
  <a:extraClrSchemeLst>
    <a:extraClrScheme>
      <a:clrScheme name="blue_2003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37449</TotalTime>
  <Words>2388</Words>
  <Application>Microsoft Office PowerPoint</Application>
  <PresentationFormat>On-screen Show (4:3)</PresentationFormat>
  <Paragraphs>641</Paragraphs>
  <Slides>64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blue_2003</vt:lpstr>
      <vt:lpstr>Acrobat Document</vt:lpstr>
      <vt:lpstr>Swift/T High Performance Workflow Language</vt:lpstr>
      <vt:lpstr>Goal: Programmability for large scale computing</vt:lpstr>
      <vt:lpstr>Swift/T OVERVIEW</vt:lpstr>
      <vt:lpstr>Swift/T: Swift for high-performance computing</vt:lpstr>
      <vt:lpstr>Swift/T: Enabling high-performance workflows</vt:lpstr>
      <vt:lpstr>Support calls to native libraries</vt:lpstr>
      <vt:lpstr>Characteristics of very large Swift programs</vt:lpstr>
      <vt:lpstr>Swift/T: Fully parallel evaluation                                  of complex scripts</vt:lpstr>
      <vt:lpstr>Swift/T optimization challenge: distributed vars</vt:lpstr>
      <vt:lpstr>Swift/T optimizations improve data locality</vt:lpstr>
      <vt:lpstr>Swift/T: scaling of trivial foreach { } loop 100 microsecond to 10 millisecond tasks on up to 512K integer cores of Blue Waters</vt:lpstr>
      <vt:lpstr>Basic scalability</vt:lpstr>
      <vt:lpstr>Swift/T application benchmarks on Blue Waters</vt:lpstr>
      <vt:lpstr>GeMTC: GPU-enabled Many-Task Computing</vt:lpstr>
      <vt:lpstr>Swift/T + GeMTC Node Layout</vt:lpstr>
      <vt:lpstr>GeMTC Efficiency: 512 Nodes, 86K GPU Workers 168 active workers per GPU</vt:lpstr>
      <vt:lpstr>Example execution</vt:lpstr>
      <vt:lpstr>Support calls to embedded interpreters</vt:lpstr>
      <vt:lpstr>STC: The Swift-Turbine Compiler</vt:lpstr>
      <vt:lpstr>Logging and debugging in Swift</vt:lpstr>
      <vt:lpstr>Logging in MPI</vt:lpstr>
      <vt:lpstr>Logging in Swift &amp; MPI</vt:lpstr>
      <vt:lpstr>Visualization of Swift/T execution</vt:lpstr>
      <vt:lpstr>Debugging Swift/T execution</vt:lpstr>
      <vt:lpstr>Other Swift/T features</vt:lpstr>
      <vt:lpstr>Swift/T: MPI TASKS</vt:lpstr>
      <vt:lpstr>Dataflow+data-parallel analysis/visualization</vt:lpstr>
      <vt:lpstr>Parameter optimization for data-parallel analysis:  Block factor</vt:lpstr>
      <vt:lpstr>Parameter optimization for data-parallel analysis:  Process configurations</vt:lpstr>
      <vt:lpstr>Refresher: MPI_Comm_create_group()</vt:lpstr>
      <vt:lpstr>Parallel tasks in Swift/T</vt:lpstr>
      <vt:lpstr>OSUFlow application</vt:lpstr>
      <vt:lpstr>PowerPoint Presentation</vt:lpstr>
      <vt:lpstr>Swift/T APPLICATIONS</vt:lpstr>
      <vt:lpstr>Swift integration into NAMD and VMD</vt:lpstr>
      <vt:lpstr>ExMatEx: Co-design for materials research</vt:lpstr>
      <vt:lpstr>CoHMM/Swift</vt:lpstr>
      <vt:lpstr>CoMD: Library access from Swift</vt:lpstr>
      <vt:lpstr>CoMD: Library access from CoHMM</vt:lpstr>
      <vt:lpstr>CoHMM: Translation from C to Swift: main()</vt:lpstr>
      <vt:lpstr>CoHMM: Translation from C to Swift: call CoMD</vt:lpstr>
      <vt:lpstr>Can we build a Makefile in Swift?</vt:lpstr>
      <vt:lpstr>CHEW example code</vt:lpstr>
      <vt:lpstr>Swift Use of GPUs</vt:lpstr>
      <vt:lpstr>Discovery engines LDRD: Workflows</vt:lpstr>
      <vt:lpstr>PowerPoint Presentation</vt:lpstr>
      <vt:lpstr>Advanced Photon Source (APS)</vt:lpstr>
      <vt:lpstr>Data management for the energy sciences</vt:lpstr>
      <vt:lpstr>Data ingest/analysis/archive</vt:lpstr>
      <vt:lpstr>PADS: Petascale Active Data Store </vt:lpstr>
      <vt:lpstr>Interactive analysis powered by scalable storage</vt:lpstr>
      <vt:lpstr>Remote matrix arithmetic: Initial results </vt:lpstr>
      <vt:lpstr>Crystal Coordinate Transformation Workflow</vt:lpstr>
      <vt:lpstr>CCTW: Swift/T application (C++)</vt:lpstr>
      <vt:lpstr>Diffuse scattering and crystal analysis</vt:lpstr>
      <vt:lpstr>DIFFEV: Scaling crystal diffraction simulation</vt:lpstr>
      <vt:lpstr>DIFFEV: Genetic algorithm via dataflow</vt:lpstr>
      <vt:lpstr>R. Harder workflow: Genetic algorithm</vt:lpstr>
      <vt:lpstr>High-Energy Diffraction Microscopy</vt:lpstr>
      <vt:lpstr>NF-HEDM: Cross-lab workflow</vt:lpstr>
      <vt:lpstr>Future work</vt:lpstr>
      <vt:lpstr>Extreme scale application ensembles</vt:lpstr>
      <vt:lpstr>Future Work</vt:lpstr>
      <vt:lpstr>Summary</vt:lpstr>
    </vt:vector>
  </TitlesOfParts>
  <Company>Ewing Lusk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and Computer Science Division</dc:title>
  <dc:creator>wozniak</dc:creator>
  <cp:lastModifiedBy>justin</cp:lastModifiedBy>
  <cp:revision>1133</cp:revision>
  <cp:lastPrinted>2012-08-01T13:33:34Z</cp:lastPrinted>
  <dcterms:created xsi:type="dcterms:W3CDTF">2012-09-22T16:19:01Z</dcterms:created>
  <dcterms:modified xsi:type="dcterms:W3CDTF">2014-08-14T21:48:37Z</dcterms:modified>
</cp:coreProperties>
</file>